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361" r:id="rId6"/>
    <p:sldId id="264" r:id="rId7"/>
    <p:sldId id="369" r:id="rId8"/>
    <p:sldId id="375" r:id="rId9"/>
    <p:sldId id="348" r:id="rId10"/>
    <p:sldId id="362" r:id="rId11"/>
    <p:sldId id="370" r:id="rId12"/>
    <p:sldId id="376" r:id="rId13"/>
    <p:sldId id="311" r:id="rId14"/>
    <p:sldId id="327" r:id="rId15"/>
    <p:sldId id="320" r:id="rId16"/>
    <p:sldId id="371" r:id="rId17"/>
    <p:sldId id="372" r:id="rId18"/>
    <p:sldId id="373" r:id="rId19"/>
    <p:sldId id="374" r:id="rId20"/>
    <p:sldId id="350" r:id="rId21"/>
    <p:sldId id="351" r:id="rId22"/>
    <p:sldId id="354" r:id="rId23"/>
    <p:sldId id="377" r:id="rId24"/>
    <p:sldId id="355" r:id="rId25"/>
    <p:sldId id="314" r:id="rId26"/>
    <p:sldId id="285" r:id="rId27"/>
    <p:sldId id="287" r:id="rId2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580" autoAdjust="0"/>
  </p:normalViewPr>
  <p:slideViewPr>
    <p:cSldViewPr snapToGrid="0">
      <p:cViewPr varScale="1">
        <p:scale>
          <a:sx n="37" d="100"/>
          <a:sy n="37" d="100"/>
        </p:scale>
        <p:origin x="-6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14228"/>
            <a:ext cx="12192000" cy="682954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0290" y="359229"/>
            <a:ext cx="4225381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01700" y="408214"/>
            <a:ext cx="342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语文园地八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66078" y="1105218"/>
            <a:ext cx="3977322" cy="214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1302113" y="1131570"/>
            <a:ext cx="2820035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6195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3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848" y="1725283"/>
            <a:ext cx="11041811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任选一组</a:t>
            </a:r>
            <a:r>
              <a:rPr lang="zh-CN" altLang="en-US" sz="3600" b="1" dirty="0" smtClean="0">
                <a:solidFill>
                  <a:schemeClr val="tx1"/>
                </a:solidFill>
                <a:sym typeface="+mn-ea"/>
              </a:rPr>
              <a:t>拟</a:t>
            </a:r>
            <a:r>
              <a:rPr lang="zh-CN" altLang="en-US" sz="3600" b="1" dirty="0" smtClean="0"/>
              <a:t>声词，想象是什么样的一个场景，或发生了一件什么事。</a:t>
            </a:r>
            <a:endParaRPr lang="en-US" altLang="zh-CN" sz="3600" b="1" dirty="0" smtClean="0"/>
          </a:p>
          <a:p>
            <a:pPr>
              <a:lnSpc>
                <a:spcPct val="200000"/>
              </a:lnSpc>
            </a:pPr>
            <a:r>
              <a:rPr lang="en-US" altLang="zh-CN" sz="3600" dirty="0" smtClean="0">
                <a:solidFill>
                  <a:srgbClr val="0070C0"/>
                </a:solidFill>
              </a:rPr>
              <a:t>【</a:t>
            </a:r>
            <a:r>
              <a:rPr lang="zh-CN" altLang="en-US" sz="3600" dirty="0" smtClean="0">
                <a:solidFill>
                  <a:srgbClr val="0070C0"/>
                </a:solidFill>
              </a:rPr>
              <a:t>拟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声词</a:t>
            </a:r>
            <a:r>
              <a:rPr lang="en-US" altLang="zh-CN" sz="3600" dirty="0" smtClean="0">
                <a:solidFill>
                  <a:srgbClr val="0070C0"/>
                </a:solidFill>
              </a:rPr>
              <a:t>】</a:t>
            </a:r>
            <a:r>
              <a:rPr lang="zh-CN" altLang="en-US" sz="3600" dirty="0" smtClean="0">
                <a:solidFill>
                  <a:srgbClr val="0070C0"/>
                </a:solidFill>
              </a:rPr>
              <a:t>表示声音的词。拟声词的作用是让声音真实描摹、生动再现</a:t>
            </a:r>
            <a:r>
              <a:rPr lang="zh-CN" altLang="en-US" sz="3600" dirty="0" smtClean="0"/>
              <a:t>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6195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3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3857" y="2173856"/>
            <a:ext cx="7573994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联系生活，积累体验，学用拟声词。说说平时生活中有哪些拟声词？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32204" y="1465200"/>
            <a:ext cx="7464828" cy="4216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 smtClean="0"/>
              <a:t>语文园地八</a:t>
            </a:r>
            <a:endParaRPr lang="en-US" altLang="zh-CN" sz="4400" b="1" dirty="0" smtClean="0"/>
          </a:p>
          <a:p>
            <a:pPr algn="ctr">
              <a:lnSpc>
                <a:spcPct val="250000"/>
              </a:lnSpc>
            </a:pPr>
            <a:r>
              <a:rPr lang="zh-CN" altLang="en-US" sz="3600" b="1" dirty="0" smtClean="0"/>
              <a:t>狼、猩、鹤、鸽、羚</a:t>
            </a:r>
            <a:endParaRPr lang="en-US" altLang="zh-CN" sz="3600" b="1" dirty="0" smtClean="0"/>
          </a:p>
          <a:p>
            <a:pPr algn="ctr">
              <a:lnSpc>
                <a:spcPct val="250000"/>
              </a:lnSpc>
            </a:pPr>
            <a:r>
              <a:rPr lang="zh-CN" altLang="en-US" sz="3600" b="1" dirty="0" smtClean="0"/>
              <a:t>蚯、蚓、螃、蟹、蚕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3738" y="1353391"/>
            <a:ext cx="11066713" cy="4426308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9676" y="1379914"/>
            <a:ext cx="1062366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一、我会写词语。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你还知道哪些拟声词？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呼呼、沙沙、吱吱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二、同桌之间讨论，说说除了课本提到的，天上飞的、地上跑的、水里游的、土地钻的动物还有哪些？把它们写下来。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4592" y="1520764"/>
            <a:ext cx="5484113" cy="37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指导写字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lǐng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sp>
        <p:nvSpPr>
          <p:cNvPr id="13" name="矩形 12"/>
          <p:cNvSpPr/>
          <p:nvPr/>
        </p:nvSpPr>
        <p:spPr>
          <a:xfrm>
            <a:off x="5402962" y="2247354"/>
            <a:ext cx="17299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2000" b="1" dirty="0" smtClean="0">
                <a:latin typeface="楷体_GB2312" pitchFamily="49" charset="-122"/>
                <a:ea typeface="楷体_GB2312" pitchFamily="49" charset="-122"/>
              </a:rPr>
              <a:t>领</a:t>
            </a:r>
            <a:endParaRPr lang="zh-CN" altLang="en-US" sz="1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9629" y="4343400"/>
            <a:ext cx="84823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指导写字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群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qún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3402" y="4324350"/>
            <a:ext cx="840859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指导写字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船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 smtClean="0"/>
              <a:t>chuán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720" y="4314825"/>
            <a:ext cx="835028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指导写字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202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朗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lǎng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862" y="4267200"/>
            <a:ext cx="8440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057798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13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书写提示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" name="图片 16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502" y="1966822"/>
            <a:ext cx="8729932" cy="262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说说这些字有什么特点？</a:t>
            </a:r>
            <a:endParaRPr lang="en-US" altLang="zh-CN" sz="3600" b="1" dirty="0" smtClean="0"/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3600" b="1" dirty="0" smtClean="0"/>
              <a:t>写好这些字，我们要注意哪些方面？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24815" y="1557098"/>
            <a:ext cx="8685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lang="zh-CN" altLang="en-US" sz="2800" b="1" dirty="0" smtClean="0">
                <a:ea typeface="楷体_GB2312"/>
              </a:rPr>
              <a:t>认识</a:t>
            </a:r>
            <a:r>
              <a:rPr lang="en-US" sz="2800" b="1" dirty="0" smtClean="0">
                <a:ea typeface="楷体_GB2312"/>
              </a:rPr>
              <a:t>10 </a:t>
            </a:r>
            <a:r>
              <a:rPr lang="zh-CN" altLang="en-US" sz="2800" b="1" dirty="0" smtClean="0">
                <a:ea typeface="楷体_GB2312"/>
              </a:rPr>
              <a:t>个生字，熟悉动物的分类</a:t>
            </a:r>
            <a:r>
              <a:rPr lang="zh-CN" altLang="en-US" sz="2800" b="1" dirty="0" smtClean="0">
                <a:latin typeface="楷体_GB2312" pitchFamily="49" charset="-122"/>
                <a:ea typeface="楷体_GB2312"/>
                <a:cs typeface="+mn-ea"/>
              </a:rPr>
              <a:t>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了解表示声音的词语。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en-US" sz="2800" b="1" dirty="0" smtClean="0"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/>
                <a:cs typeface="+mn-ea"/>
              </a:rPr>
              <a:t>.</a:t>
            </a:r>
            <a:r>
              <a:rPr lang="zh-CN" altLang="en-US" sz="2800" b="1" dirty="0" smtClean="0">
                <a:ea typeface="楷体_GB2312"/>
              </a:rPr>
              <a:t>学会书写“领、群、船、朗”</a:t>
            </a:r>
            <a:r>
              <a:rPr lang="en-US" sz="2800" b="1" dirty="0" smtClean="0">
                <a:ea typeface="楷体_GB2312"/>
              </a:rPr>
              <a:t>4</a:t>
            </a:r>
            <a:r>
              <a:rPr lang="zh-CN" altLang="en-US" sz="2800" b="1" dirty="0" smtClean="0">
                <a:ea typeface="楷体_GB2312"/>
              </a:rPr>
              <a:t>个字</a:t>
            </a:r>
            <a:r>
              <a:rPr sz="2800" b="1" dirty="0" smtClean="0">
                <a:latin typeface="楷体_GB2312" pitchFamily="49" charset="-122"/>
                <a:ea typeface="楷体_GB2312"/>
                <a:cs typeface="+mn-ea"/>
              </a:rPr>
              <a:t>。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/>
                <a:cs typeface="+mn-ea"/>
                <a:sym typeface="+mn-ea"/>
              </a:rPr>
              <a:t>（难点）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楷体_GB2312" pitchFamily="49" charset="-122"/>
                <a:ea typeface="楷体_GB2312"/>
                <a:cs typeface="+mn-ea"/>
              </a:rPr>
              <a:t>4.</a:t>
            </a:r>
            <a:r>
              <a:rPr lang="zh-CN" altLang="en-US" sz="2800" b="1" dirty="0" smtClean="0">
                <a:ea typeface="楷体_GB2312"/>
              </a:rPr>
              <a:t>学习和朗读关于动物的成语，并理解意思</a:t>
            </a:r>
            <a:r>
              <a:rPr lang="zh-CN" altLang="en-US" sz="2800" b="1" dirty="0" smtClean="0">
                <a:latin typeface="楷体_GB2312" pitchFamily="49" charset="-122"/>
                <a:ea typeface="楷体_GB2312"/>
                <a:cs typeface="+mn-ea"/>
              </a:rPr>
              <a:t>。</a:t>
            </a:r>
            <a:endParaRPr lang="en-US" sz="2800" b="1" dirty="0" smtClean="0">
              <a:latin typeface="楷体_GB2312" pitchFamily="49" charset="-122"/>
              <a:ea typeface="楷体_GB2312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5.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培养良好的阅读习惯。</a:t>
            </a:r>
            <a:endParaRPr lang="en-US" altLang="zh-CN" sz="2800" b="1" dirty="0" smtClean="0">
              <a:latin typeface="楷体_GB2312" pitchFamily="49" charset="-122"/>
              <a:ea typeface="楷体_GB2312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日积月累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110" y="1828880"/>
            <a:ext cx="97359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狼吞虎咽                  惊弓之鸟                  胆小如鼠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龙飞凤舞                  漏网之鱼                  如虎添翼</a:t>
            </a:r>
            <a:endParaRPr lang="en-US" altLang="zh-CN" sz="36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</a:rPr>
              <a:t>鸡鸣狗吠                  害群之马                  如鱼得水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0871" y="1388778"/>
            <a:ext cx="7241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</a:rPr>
              <a:t>点击下面观看视频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称赞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</a:rPr>
              <a:t>！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5072" y="2686948"/>
            <a:ext cx="5305693" cy="347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3214" y="1863307"/>
            <a:ext cx="5658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同桌之间讨论：</a:t>
            </a:r>
            <a:endParaRPr lang="en-US" altLang="zh-CN" sz="4000" b="1" dirty="0" smtClean="0"/>
          </a:p>
          <a:p>
            <a:pPr>
              <a:lnSpc>
                <a:spcPct val="20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</a:rPr>
              <a:t>小狐狸和小獾之间互相鼓励与称赞的神奇作用。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843" y="1642612"/>
            <a:ext cx="4659523" cy="44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90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42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我爱阅读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" name="图片 10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79720"/>
            <a:ext cx="1981200" cy="1478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4973" y="2277375"/>
            <a:ext cx="5658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寓意：</a:t>
            </a:r>
            <a:r>
              <a:rPr lang="zh-CN" altLang="en-US" sz="3200" dirty="0" smtClean="0">
                <a:solidFill>
                  <a:srgbClr val="0070C0"/>
                </a:solidFill>
              </a:rPr>
              <a:t>我们要懂得学会发现别人身上的优点，体会相互称赞带来的快乐。</a:t>
            </a:r>
            <a:endParaRPr lang="zh-CN" altLang="en-US" sz="3200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843" y="1642612"/>
            <a:ext cx="4659523" cy="446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84616" y="1676574"/>
            <a:ext cx="787452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 smtClean="0"/>
              <a:t>                     </a:t>
            </a:r>
            <a:r>
              <a:rPr lang="zh-CN" altLang="en-US" sz="4800" b="1" dirty="0" smtClean="0"/>
              <a:t>语文园地八</a:t>
            </a:r>
            <a:endParaRPr lang="en-US" altLang="zh-CN" sz="3600" b="1" dirty="0" smtClean="0"/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/>
              <a:t>先写后看</a:t>
            </a:r>
            <a:endParaRPr lang="en-US" altLang="zh-CN" sz="3600" b="1" dirty="0" smtClean="0"/>
          </a:p>
          <a:p>
            <a:pPr algn="ctr">
              <a:lnSpc>
                <a:spcPct val="200000"/>
              </a:lnSpc>
            </a:pPr>
            <a:r>
              <a:rPr lang="zh-CN" altLang="en-US" sz="3600" b="1" dirty="0" smtClean="0"/>
              <a:t>称赞</a:t>
            </a:r>
            <a:endParaRPr lang="en-US" altLang="zh-CN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41901" y="1620980"/>
            <a:ext cx="10617496" cy="3744650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9788" y="1586773"/>
            <a:ext cx="10549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一、我能写。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</a:rPr>
              <a:t>领、败、船、野</a:t>
            </a:r>
            <a:endParaRPr lang="en-US" altLang="zh-CN" sz="32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</a:rPr>
              <a:t>二、回家再收集一些关于动物的成语，把它们抄写下来。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9098" y="1451752"/>
            <a:ext cx="5561701" cy="377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697301" y="2229904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狼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59" y="295275"/>
            <a:ext cx="367145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79" y="531495"/>
            <a:ext cx="2919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721911" y="4452512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蚯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7804821" y="4497178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蟹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745706" y="2281662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5548858" y="445759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螃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3143358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猩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14553" y="1540402"/>
            <a:ext cx="1063059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láng</a:t>
            </a:r>
            <a:r>
              <a:rPr lang="en-US" altLang="zh-CN" sz="4000" b="1" dirty="0" smtClean="0">
                <a:sym typeface="+mn-ea"/>
              </a:rPr>
              <a:t>              </a:t>
            </a:r>
            <a:r>
              <a:rPr lang="en-US" altLang="zh-CN" sz="4000" b="1" dirty="0" err="1" smtClean="0">
                <a:sym typeface="+mn-ea"/>
              </a:rPr>
              <a:t>xīng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hè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gē</a:t>
            </a:r>
            <a:r>
              <a:rPr lang="en-US" altLang="zh-CN" sz="4000" b="1" dirty="0" smtClean="0">
                <a:sym typeface="+mn-ea"/>
              </a:rPr>
              <a:t>               </a:t>
            </a:r>
            <a:r>
              <a:rPr lang="en-US" altLang="zh-CN" sz="4000" b="1" dirty="0" err="1" smtClean="0">
                <a:sym typeface="+mn-ea"/>
              </a:rPr>
              <a:t>líng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638355" y="3763010"/>
            <a:ext cx="1067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 </a:t>
            </a:r>
            <a:r>
              <a:rPr lang="en-US" altLang="zh-CN" sz="4000" b="1" dirty="0" err="1" smtClean="0">
                <a:sym typeface="+mn-ea"/>
              </a:rPr>
              <a:t>qiū</a:t>
            </a:r>
            <a:r>
              <a:rPr lang="en-US" altLang="zh-CN" sz="4000" b="1" dirty="0" smtClean="0">
                <a:sym typeface="+mn-ea"/>
              </a:rPr>
              <a:t>                </a:t>
            </a:r>
            <a:r>
              <a:rPr lang="en-US" altLang="zh-CN" sz="4000" b="1" dirty="0" err="1" smtClean="0">
                <a:sym typeface="+mn-ea"/>
              </a:rPr>
              <a:t>yǐn</a:t>
            </a:r>
            <a:r>
              <a:rPr lang="en-US" altLang="zh-CN" sz="4000" b="1" dirty="0" smtClean="0">
                <a:sym typeface="+mn-ea"/>
              </a:rPr>
              <a:t>              </a:t>
            </a:r>
            <a:r>
              <a:rPr lang="en-US" altLang="zh-CN" sz="4000" b="1" dirty="0" err="1" smtClean="0">
                <a:sym typeface="+mn-ea"/>
              </a:rPr>
              <a:t>páng</a:t>
            </a:r>
            <a:r>
              <a:rPr lang="en-US" altLang="zh-CN" sz="4000" b="1" dirty="0" smtClean="0">
                <a:sym typeface="+mn-ea"/>
              </a:rPr>
              <a:t>            </a:t>
            </a:r>
            <a:r>
              <a:rPr lang="en-US" altLang="zh-CN" sz="4000" b="1" dirty="0" err="1" smtClean="0">
                <a:sym typeface="+mn-ea"/>
              </a:rPr>
              <a:t>xiè</a:t>
            </a:r>
            <a:r>
              <a:rPr lang="en-US" altLang="zh-CN" sz="4000" b="1" dirty="0" smtClean="0">
                <a:sym typeface="+mn-ea"/>
              </a:rPr>
              <a:t>            </a:t>
            </a:r>
            <a:r>
              <a:rPr lang="en-US" altLang="zh-CN" sz="4000" b="1" dirty="0" err="1" smtClean="0">
                <a:sym typeface="+mn-ea"/>
              </a:rPr>
              <a:t>cán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9949180" y="2294890"/>
            <a:ext cx="1370330" cy="1323474"/>
            <a:chOff x="-955824" y="1697380"/>
            <a:chExt cx="1887537" cy="1913440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33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羚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8" name="组合 22"/>
          <p:cNvGrpSpPr/>
          <p:nvPr/>
        </p:nvGrpSpPr>
        <p:grpSpPr>
          <a:xfrm>
            <a:off x="5504120" y="2278787"/>
            <a:ext cx="1370330" cy="1323474"/>
            <a:chOff x="-955824" y="1697380"/>
            <a:chExt cx="1887537" cy="1913438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鹤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2" name="组合 3"/>
          <p:cNvGrpSpPr/>
          <p:nvPr/>
        </p:nvGrpSpPr>
        <p:grpSpPr>
          <a:xfrm>
            <a:off x="9949299" y="4484142"/>
            <a:ext cx="1370330" cy="1323474"/>
            <a:chOff x="-955824" y="1697380"/>
            <a:chExt cx="1887537" cy="1913438"/>
          </a:xfrm>
        </p:grpSpPr>
        <p:pic>
          <p:nvPicPr>
            <p:cNvPr id="36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蚕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8" name="组合 3"/>
          <p:cNvGrpSpPr/>
          <p:nvPr/>
        </p:nvGrpSpPr>
        <p:grpSpPr>
          <a:xfrm>
            <a:off x="3166062" y="4464013"/>
            <a:ext cx="1370330" cy="1323474"/>
            <a:chOff x="-955824" y="1697380"/>
            <a:chExt cx="1887537" cy="1913438"/>
          </a:xfrm>
        </p:grpSpPr>
        <p:pic>
          <p:nvPicPr>
            <p:cNvPr id="3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蚓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8808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1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101" y="5029742"/>
            <a:ext cx="11214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  狼                      猩猩                 海龟                     白鹤</a:t>
            </a:r>
            <a:endParaRPr lang="zh-CN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52805"/>
            <a:ext cx="301924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999" y="1949569"/>
            <a:ext cx="3020504" cy="238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255" y="1943909"/>
            <a:ext cx="2985998" cy="23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0264" y="1915064"/>
            <a:ext cx="2961736" cy="239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8808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1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075" y="4736444"/>
            <a:ext cx="11123390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鸽子                    羚羊              蚯蚓                  螃蟹</a:t>
            </a:r>
            <a:endParaRPr lang="zh-CN" alt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925399"/>
            <a:ext cx="2846717" cy="271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300" y="1919377"/>
            <a:ext cx="28529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1045" y="1937260"/>
            <a:ext cx="2875921" cy="275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371" y="1958556"/>
            <a:ext cx="3048629" cy="27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8808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102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075" y="4736444"/>
            <a:ext cx="11123390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             蝴蝶                                         蚕</a:t>
            </a:r>
            <a:endParaRPr lang="zh-CN" alt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7662" y="1742087"/>
            <a:ext cx="4339176" cy="281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681" y="1702189"/>
            <a:ext cx="45529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6195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3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识字加油站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3743" y="1673525"/>
            <a:ext cx="862641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 smtClean="0"/>
              <a:t>再思考：</a:t>
            </a:r>
            <a:endParaRPr lang="en-US" altLang="zh-CN" sz="4000" b="1" dirty="0" smtClean="0"/>
          </a:p>
          <a:p>
            <a:pPr>
              <a:lnSpc>
                <a:spcPct val="200000"/>
              </a:lnSpc>
            </a:pPr>
            <a:r>
              <a:rPr lang="zh-CN" altLang="en-US" sz="4000" b="1" dirty="0" smtClean="0"/>
              <a:t>满足这类分类的还有哪些动物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en-US" altLang="zh-CN" sz="40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4000" b="1" dirty="0" smtClean="0"/>
              <a:t>思考这类词还有哪些，并举例几个。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661954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303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字词句运用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332" y="1984076"/>
            <a:ext cx="11162581" cy="2628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b="1" dirty="0" smtClean="0"/>
              <a:t>啪                        唰                       吱呀                      嗡嗡</a:t>
            </a:r>
            <a:endParaRPr lang="en-US" altLang="zh-CN" sz="3600" b="1" dirty="0" smtClean="0"/>
          </a:p>
          <a:p>
            <a:pPr>
              <a:lnSpc>
                <a:spcPct val="250000"/>
              </a:lnSpc>
            </a:pPr>
            <a:r>
              <a:rPr lang="zh-CN" altLang="en-US" sz="3600" b="1" dirty="0" smtClean="0"/>
              <a:t>嘟嘟嘟               咚咚咚               哗啦哗啦             叽叽喳喳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WPS 演示</Application>
  <PresentationFormat>自定义</PresentationFormat>
  <Paragraphs>157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楷体</vt:lpstr>
      <vt:lpstr>黑体</vt:lpstr>
      <vt:lpstr>楷体_GB2312</vt:lpstr>
      <vt:lpstr>楷体_GB2312</vt:lpstr>
      <vt:lpstr>Calibri</vt:lpstr>
      <vt:lpstr>微软雅黑</vt:lpstr>
      <vt:lpstr>Arial Unicode MS</vt:lpstr>
      <vt:lpstr>Calibri Light</vt:lpstr>
      <vt:lpstr>新宋体</vt:lpstr>
      <vt:lpstr>幼圆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80</cp:revision>
  <dcterms:created xsi:type="dcterms:W3CDTF">2016-12-11T09:55:00Z</dcterms:created>
  <dcterms:modified xsi:type="dcterms:W3CDTF">2017-08-25T05:22:12Z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