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21" r:id="rId6"/>
    <p:sldId id="361" r:id="rId7"/>
    <p:sldId id="362" r:id="rId8"/>
    <p:sldId id="363" r:id="rId9"/>
    <p:sldId id="264" r:id="rId10"/>
    <p:sldId id="364" r:id="rId11"/>
    <p:sldId id="365" r:id="rId12"/>
    <p:sldId id="366" r:id="rId13"/>
    <p:sldId id="368" r:id="rId14"/>
    <p:sldId id="369" r:id="rId15"/>
    <p:sldId id="370" r:id="rId16"/>
    <p:sldId id="367" r:id="rId17"/>
    <p:sldId id="311" r:id="rId18"/>
    <p:sldId id="327" r:id="rId19"/>
    <p:sldId id="371" r:id="rId20"/>
    <p:sldId id="320" r:id="rId21"/>
    <p:sldId id="350" r:id="rId22"/>
    <p:sldId id="372" r:id="rId23"/>
    <p:sldId id="351" r:id="rId24"/>
    <p:sldId id="354" r:id="rId25"/>
    <p:sldId id="355" r:id="rId26"/>
    <p:sldId id="318" r:id="rId27"/>
    <p:sldId id="358" r:id="rId28"/>
    <p:sldId id="373" r:id="rId29"/>
    <p:sldId id="314" r:id="rId30"/>
    <p:sldId id="285" r:id="rId31"/>
    <p:sldId id="374" r:id="rId32"/>
    <p:sldId id="287" r:id="rId3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8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28"/>
            <a:ext cx="12192000" cy="68295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290" y="359229"/>
            <a:ext cx="4225381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1700" y="408214"/>
            <a:ext cx="342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语文园地三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6078" y="1105218"/>
            <a:ext cx="3977322" cy="21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1302113" y="1131570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2074" y="1914715"/>
            <a:ext cx="4206239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说一说：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图片上的故事，图片上有什么人，都在干什么？</a:t>
            </a:r>
            <a:endParaRPr lang="en-US" altLang="zh-CN" sz="32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89" y="1912533"/>
            <a:ext cx="5667548" cy="43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6153" y="1914715"/>
            <a:ext cx="6367549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“蓬头稚子学垂钓，侧坐莓苔草映身。”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 smtClean="0"/>
              <a:t>一、二句写了哪个人，他在干什么，从哪里可以看出他是小孩？</a:t>
            </a:r>
            <a:endParaRPr lang="en-US" altLang="zh-CN" sz="28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5389" y="1912533"/>
            <a:ext cx="4890921" cy="37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03025" y="1914715"/>
            <a:ext cx="6367549" cy="38965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蓬头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头发蓬乱，形容小孩子可爱。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稚子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年龄小的孩子。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垂纶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钓鱼。纶，钓鱼用的丝线。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莓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一种野草。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苔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苔藓植物。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映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遮映</a:t>
            </a:r>
            <a:endParaRPr lang="en-US" altLang="zh-CN" sz="28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89" y="1912533"/>
            <a:ext cx="4718527" cy="36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6153" y="1914715"/>
            <a:ext cx="636754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“路人借问遥招手，怕得鱼惊不应人。”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600" b="1" dirty="0" smtClean="0"/>
              <a:t>   说一说你读这句的理解？</a:t>
            </a:r>
            <a:endParaRPr lang="en-US" altLang="zh-CN" sz="36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5389" y="1912533"/>
            <a:ext cx="4890921" cy="37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3804" y="1914715"/>
            <a:ext cx="4904509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借问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向人打听。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遥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远远地。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招手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摆摆手。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怕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生怕。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鱼惊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鱼儿收到惊吓。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应</a:t>
            </a:r>
            <a:r>
              <a:rPr lang="en-US" altLang="zh-CN" sz="2800" b="1" dirty="0" smtClean="0"/>
              <a:t>】</a:t>
            </a:r>
            <a:r>
              <a:rPr lang="zh-CN" altLang="en-US" sz="2800" b="1" dirty="0" smtClean="0"/>
              <a:t>回应。</a:t>
            </a:r>
            <a:endParaRPr lang="en-US" altLang="zh-CN" sz="28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89" y="1912533"/>
            <a:ext cx="5667548" cy="43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50924" y="1914715"/>
            <a:ext cx="558615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说一说：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你觉得这个小孩子有什么特点？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聪明、天真、可爱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89" y="1912533"/>
            <a:ext cx="5667548" cy="43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675" y="2023196"/>
            <a:ext cx="9293111" cy="256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8102" y="1519645"/>
            <a:ext cx="11249593" cy="4931030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622937"/>
            <a:ext cx="110157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一、写词语。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弹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）钢琴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滚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）铁环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荡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）秋千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）滑梯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捏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）泥人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下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）围棋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唱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）京剧     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练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）舞蹈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二、给生字找家。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戴    带    园    支    圆    进    只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近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老师（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带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）领我们走（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进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）一个花（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园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），看到了一张（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圆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）桌，桌子上面有一（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支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）笔，桌子下面有一（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）可爱的小兔子。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69375" y="1536270"/>
            <a:ext cx="9952807" cy="365087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486594" y="1805817"/>
            <a:ext cx="9835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三、我会写句子。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一边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一边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u="sng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夏天到了，我一边吃西瓜，一边吹空调。</a:t>
            </a:r>
            <a:endParaRPr lang="en-US" altLang="zh-CN" sz="3600" b="1" u="sng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3399" y="1328218"/>
            <a:ext cx="5849416" cy="41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3058" y="1487459"/>
            <a:ext cx="1171956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识记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11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个生字，对比掌握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8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个字的用法，学会写句子。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会描述自己喜欢的玩具</a:t>
            </a:r>
            <a:r>
              <a:rPr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（难点）</a:t>
            </a:r>
            <a:endParaRPr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展示自己积累的词句，与同学交换学习。</a:t>
            </a:r>
            <a:r>
              <a:rPr sz="32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（难点）</a:t>
            </a:r>
            <a:endParaRPr lang="en-US" sz="3200" b="1" dirty="0" smtClean="0"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4.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阅读并理解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《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小儿垂钓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》《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王小二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》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，积累词语，学习王小二的机智、勇敢。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 （重点）</a:t>
            </a:r>
            <a:endParaRPr lang="en-US" altLang="zh-CN" sz="3200" b="1" dirty="0" smtClean="0">
              <a:latin typeface="楷体_GB2312" pitchFamily="49" charset="-122"/>
              <a:ea typeface="楷体_GB2312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57798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1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温故知新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" name="图片 16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395" y="1629410"/>
            <a:ext cx="810006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0070C0"/>
                </a:solidFill>
              </a:rPr>
              <a:t>生字</a:t>
            </a:r>
            <a:endParaRPr lang="en-US" altLang="zh-CN" sz="44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</a:rPr>
              <a:t>       弹         钢        琴         捏      泥                   </a:t>
            </a:r>
            <a:endParaRPr lang="en-US" altLang="zh-CN" sz="4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sym typeface="+mn-ea"/>
              </a:rPr>
              <a:t>滚      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铁         环        荡         滑         梯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57798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1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温故知新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0037" y="1945178"/>
            <a:ext cx="92271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</a:rPr>
              <a:t>同音字辨析</a:t>
            </a:r>
            <a:endParaRPr lang="en-US" altLang="zh-CN" sz="4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花园          圆桌                             一支笔      一只鸭     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带领         爱戴                               进出          远近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7" name="图片 16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学习写话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634" y="1666703"/>
            <a:ext cx="67499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         </a:t>
            </a:r>
            <a:r>
              <a:rPr lang="zh-CN" altLang="en-US" sz="3200" b="1" dirty="0" smtClean="0"/>
              <a:t>我最喜欢的玩具是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（飞机玩具），</a:t>
            </a:r>
            <a:r>
              <a:rPr lang="zh-CN" altLang="en-US" sz="3200" b="1" dirty="0" smtClean="0"/>
              <a:t>它的颜色是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（白色），</a:t>
            </a:r>
            <a:r>
              <a:rPr lang="zh-CN" altLang="en-US" sz="3200" b="1" dirty="0" smtClean="0"/>
              <a:t>上面有许多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（小圆点），</a:t>
            </a:r>
            <a:r>
              <a:rPr lang="zh-CN" altLang="en-US" sz="3200" b="1" dirty="0" smtClean="0"/>
              <a:t>它可以在天上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（飞），</a:t>
            </a:r>
            <a:r>
              <a:rPr lang="zh-CN" altLang="en-US" sz="3200" b="1" dirty="0" smtClean="0"/>
              <a:t>而且飞得很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（高）。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99" y="2089610"/>
            <a:ext cx="4424536" cy="29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学习写话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5056" y="1583576"/>
            <a:ext cx="7547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 smtClean="0"/>
              <a:t>提问：</a:t>
            </a:r>
            <a:endParaRPr lang="en-US" altLang="zh-CN" sz="44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介绍玩具时，首先要说说玩具是什么；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然后说形状怎样，颜色是什么；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最后，说一说它有什么好玩的地方。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展示台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7070" y="1529542"/>
            <a:ext cx="6716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b="1" dirty="0" smtClean="0"/>
              <a:t>词语：</a:t>
            </a:r>
            <a:endParaRPr lang="en-US" altLang="zh-CN" sz="3600" b="1" dirty="0" smtClean="0"/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白云       乌云       朝霞        晚霞    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雨点        霜冻      雪花        冰雹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小溪        河流       湖泊        海洋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7209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1336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我爱阅读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8991" y="1584847"/>
            <a:ext cx="696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点击下面播放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王小二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的录音。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0659" y="2478750"/>
            <a:ext cx="6043959" cy="402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7209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1336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我爱阅读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710" y="2715378"/>
            <a:ext cx="8905700" cy="11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</a:rPr>
              <a:t>在读的过程中这篇课文讲了些什么？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7209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1336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我爱阅读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052" y="1418593"/>
            <a:ext cx="5020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0070C0"/>
                </a:solidFill>
              </a:rPr>
              <a:t>想一想：</a:t>
            </a:r>
            <a:endParaRPr lang="en-US" altLang="zh-CN" sz="44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王小二是一个怎样的小孩，从课文中的哪些词语、句子可以看出来。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4" y="2138794"/>
            <a:ext cx="5036906" cy="34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62052" y="1543570"/>
            <a:ext cx="9426632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b="1" dirty="0" smtClean="0"/>
              <a:t> 语文园地三</a:t>
            </a:r>
            <a:endParaRPr lang="en-US" altLang="zh-CN" sz="36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玩具是什么         颜色         长什么样        好玩在哪里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含苞欲放        百花争艳         花红柳绿         春色满园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王小二                 聪明、机智、勇敢</a:t>
            </a:r>
            <a:endParaRPr lang="en-US" altLang="zh-CN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52700" y="2103120"/>
            <a:ext cx="9736974" cy="3000895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7087" y="2269672"/>
            <a:ext cx="9469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一、读一读，记一记。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干净    散步   自由    动脑筋    奇妙    冷清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草长莺飞     奋发向上     欢声笑语    生机勃勃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4019" y="1294969"/>
            <a:ext cx="5778970" cy="40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4307" y="1886989"/>
            <a:ext cx="11150136" cy="4081549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435" y="1804160"/>
            <a:ext cx="10989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二、填一填。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    </a:t>
            </a:r>
            <a:r>
              <a:rPr lang="zh-CN" altLang="en-US" sz="2800" b="1" dirty="0" smtClean="0"/>
              <a:t>王小二很（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聪明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\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勇敢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\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机智</a:t>
            </a:r>
            <a:r>
              <a:rPr lang="zh-CN" altLang="en-US" sz="2800" b="1" dirty="0" smtClean="0"/>
              <a:t>），他把敌人带进来八路军的（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埋伏圈</a:t>
            </a:r>
            <a:r>
              <a:rPr lang="zh-CN" altLang="en-US" sz="2800" b="1" dirty="0" smtClean="0"/>
              <a:t>），使我们学习的榜样。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sz="2800" b="1" dirty="0" smtClean="0"/>
              <a:t>三、试着写一写你最喜欢的人。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    </a:t>
            </a:r>
            <a:r>
              <a:rPr lang="zh-CN" altLang="en-US" sz="2800" b="1" u="sng" dirty="0" smtClean="0">
                <a:solidFill>
                  <a:srgbClr val="0070C0"/>
                </a:solidFill>
              </a:rPr>
              <a:t>我最喜欢的时妈妈，妈妈有乌黑的头发，明亮的眼睛，总是微笑地陪着我玩，我的妈妈很爱我。</a:t>
            </a:r>
            <a:endParaRPr lang="zh-CN" altLang="en-US" sz="28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70470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5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7822" y="2015750"/>
            <a:ext cx="4293436" cy="32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040" y="283498"/>
            <a:ext cx="5563898" cy="33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358" y="3740727"/>
            <a:ext cx="5596457" cy="30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70470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5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734" y="2110046"/>
            <a:ext cx="3978506" cy="29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863" y="2128664"/>
            <a:ext cx="3929235" cy="29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9639" y="2114896"/>
            <a:ext cx="3787314" cy="29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70470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5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2509" y="2215341"/>
            <a:ext cx="5453149" cy="310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189" y="236481"/>
            <a:ext cx="5711883" cy="30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1547" y="3466581"/>
            <a:ext cx="5596024" cy="31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园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59" y="295275"/>
            <a:ext cx="358832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21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字词句运用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7038340" y="226441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只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9949584" y="4508096"/>
            <a:ext cx="1370330" cy="1322105"/>
            <a:chOff x="-955824" y="1697380"/>
            <a:chExt cx="1887537" cy="1911459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戴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9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圆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5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yuán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yuán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zhī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zhī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997527" y="3746384"/>
            <a:ext cx="1035765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 </a:t>
            </a:r>
            <a:r>
              <a:rPr lang="en-US" altLang="zh-CN" sz="4000" b="1" dirty="0" err="1" smtClean="0">
                <a:sym typeface="+mn-ea"/>
              </a:rPr>
              <a:t>jìn</a:t>
            </a:r>
            <a:r>
              <a:rPr lang="en-US" altLang="zh-CN" sz="4000" b="1" dirty="0" smtClean="0">
                <a:sym typeface="+mn-ea"/>
              </a:rPr>
              <a:t>                     </a:t>
            </a:r>
            <a:r>
              <a:rPr lang="en-US" altLang="zh-CN" sz="4000" b="1" dirty="0" err="1" smtClean="0">
                <a:sym typeface="+mn-ea"/>
              </a:rPr>
              <a:t>jìn</a:t>
            </a:r>
            <a:r>
              <a:rPr lang="en-US" altLang="zh-CN" sz="4000" b="1" dirty="0">
                <a:sym typeface="+mn-ea"/>
              </a:rPr>
              <a:t>                      </a:t>
            </a:r>
            <a:r>
              <a:rPr lang="en-US" altLang="zh-CN" sz="4000" b="1" dirty="0" err="1" smtClean="0">
                <a:sym typeface="+mn-ea"/>
              </a:rPr>
              <a:t>dài</a:t>
            </a:r>
            <a:r>
              <a:rPr lang="en-US" altLang="zh-CN" sz="4000" b="1" dirty="0" smtClean="0">
                <a:sym typeface="+mn-ea"/>
              </a:rPr>
              <a:t>                   </a:t>
            </a:r>
            <a:r>
              <a:rPr lang="en-US" altLang="zh-CN" sz="4000" b="1" dirty="0" err="1" smtClean="0">
                <a:sym typeface="+mn-ea"/>
              </a:rPr>
              <a:t>dài</a:t>
            </a:r>
            <a:r>
              <a:rPr lang="en-US" altLang="zh-CN" sz="4000" b="1" dirty="0" smtClean="0">
                <a:sym typeface="+mn-ea"/>
              </a:rPr>
              <a:t>                   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6" name="组合 16"/>
          <p:cNvGrpSpPr/>
          <p:nvPr/>
        </p:nvGrpSpPr>
        <p:grpSpPr>
          <a:xfrm>
            <a:off x="9949180" y="2294890"/>
            <a:ext cx="1370330" cy="1323474"/>
            <a:chOff x="-955824" y="1697380"/>
            <a:chExt cx="1887537" cy="1913438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支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7092777" y="4510867"/>
            <a:ext cx="1370330" cy="1322105"/>
            <a:chOff x="-955824" y="1697380"/>
            <a:chExt cx="1887537" cy="1911459"/>
          </a:xfrm>
        </p:grpSpPr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带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036464" y="4480387"/>
            <a:ext cx="1370330" cy="1322105"/>
            <a:chOff x="-955824" y="1697380"/>
            <a:chExt cx="1887537" cy="1911459"/>
          </a:xfrm>
        </p:grpSpPr>
        <p:pic>
          <p:nvPicPr>
            <p:cNvPr id="3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itchFamily="49" charset="-122"/>
                  <a:ea typeface="楷体_GB2312" pitchFamily="49" charset="-122"/>
                </a:rPr>
                <a:t>近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2" name="组合 19"/>
          <p:cNvGrpSpPr/>
          <p:nvPr/>
        </p:nvGrpSpPr>
        <p:grpSpPr>
          <a:xfrm>
            <a:off x="946900" y="4466533"/>
            <a:ext cx="1370330" cy="1322105"/>
            <a:chOff x="-955824" y="1697380"/>
            <a:chExt cx="1887537" cy="1911459"/>
          </a:xfrm>
        </p:grpSpPr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Box 4"/>
            <p:cNvSpPr txBox="1"/>
            <p:nvPr/>
          </p:nvSpPr>
          <p:spPr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zh-CN" sz="8000" b="1" dirty="0">
                  <a:latin typeface="楷体_GB2312" pitchFamily="49" charset="-122"/>
                  <a:ea typeface="楷体_GB2312" pitchFamily="49" charset="-122"/>
                </a:rPr>
                <a:t>进</a:t>
              </a:r>
              <a:endParaRPr lang="zh-CN" altLang="zh-CN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671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6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字词句运用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268" y="1688966"/>
            <a:ext cx="9825643" cy="3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辨字方法：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、圆形的桌子。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、鸭子比笔大，用胖胖的“只”。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、井字里面进进出出。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、我喜爱这双手套，所以我戴着它。 </a:t>
            </a:r>
            <a:endParaRPr lang="zh-CN" altLang="en-US" sz="3200" b="1" dirty="0"/>
          </a:p>
        </p:txBody>
      </p:sp>
      <p:pic>
        <p:nvPicPr>
          <p:cNvPr id="12" name="图片 11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902" y="5802283"/>
            <a:ext cx="866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圆桌       一只鸭，一支笔         进出       爱戴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671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6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字词句运用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2" name="图片 11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513" y="3275213"/>
            <a:ext cx="445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“一边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……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一边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……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4142" y="1241194"/>
            <a:ext cx="5847051" cy="44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WPS 演示</Application>
  <PresentationFormat>自定义</PresentationFormat>
  <Paragraphs>178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66</cp:revision>
  <dcterms:created xsi:type="dcterms:W3CDTF">2016-12-11T09:55:00Z</dcterms:created>
  <dcterms:modified xsi:type="dcterms:W3CDTF">2017-08-25T05:10:02Z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