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9" r:id="rId5"/>
    <p:sldId id="321" r:id="rId6"/>
    <p:sldId id="369" r:id="rId7"/>
    <p:sldId id="371" r:id="rId8"/>
    <p:sldId id="370" r:id="rId9"/>
    <p:sldId id="264" r:id="rId10"/>
    <p:sldId id="372" r:id="rId11"/>
    <p:sldId id="347" r:id="rId12"/>
    <p:sldId id="311" r:id="rId13"/>
    <p:sldId id="327" r:id="rId14"/>
    <p:sldId id="320" r:id="rId15"/>
    <p:sldId id="351" r:id="rId16"/>
    <p:sldId id="373" r:id="rId17"/>
    <p:sldId id="354" r:id="rId18"/>
    <p:sldId id="374" r:id="rId19"/>
    <p:sldId id="375" r:id="rId20"/>
    <p:sldId id="318" r:id="rId21"/>
    <p:sldId id="314" r:id="rId22"/>
    <p:sldId id="285" r:id="rId23"/>
    <p:sldId id="287"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4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4038" autoAdjust="0"/>
  </p:normalViewPr>
  <p:slideViewPr>
    <p:cSldViewPr snapToGrid="0">
      <p:cViewPr varScale="1">
        <p:scale>
          <a:sx n="37" d="100"/>
          <a:sy n="37" d="100"/>
        </p:scale>
        <p:origin x="-68" y="-592"/>
      </p:cViewPr>
      <p:guideLst>
        <p:guide orient="horz" pos="21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G:\1486050450(1).png1486050450(1)"/>
          <p:cNvPicPr>
            <a:picLocks noChangeAspect="1"/>
          </p:cNvPicPr>
          <p:nvPr/>
        </p:nvPicPr>
        <p:blipFill>
          <a:blip r:embed="rId1"/>
          <a:stretch>
            <a:fillRect/>
          </a:stretch>
        </p:blipFill>
        <p:spPr>
          <a:xfrm>
            <a:off x="1" y="14228"/>
            <a:ext cx="12192000" cy="6829543"/>
          </a:xfrm>
          <a:prstGeom prst="rect">
            <a:avLst/>
          </a:prstGeom>
        </p:spPr>
      </p:pic>
      <p:sp>
        <p:nvSpPr>
          <p:cNvPr id="7" name="矩形 6"/>
          <p:cNvSpPr/>
          <p:nvPr/>
        </p:nvSpPr>
        <p:spPr>
          <a:xfrm>
            <a:off x="330290" y="359229"/>
            <a:ext cx="4225381" cy="11982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1700" y="408214"/>
            <a:ext cx="3425372" cy="830997"/>
          </a:xfrm>
          <a:prstGeom prst="rect">
            <a:avLst/>
          </a:prstGeom>
          <a:noFill/>
        </p:spPr>
        <p:txBody>
          <a:bodyPr wrap="square" rtlCol="0">
            <a:spAutoFit/>
          </a:bodyPr>
          <a:lstStyle/>
          <a:p>
            <a:r>
              <a:rPr lang="zh-CN" altLang="en-US" sz="4800" b="1" dirty="0" smtClean="0">
                <a:latin typeface="楷体" panose="02010609060101010101" charset="-122"/>
                <a:ea typeface="楷体" panose="02010609060101010101" charset="-122"/>
              </a:rPr>
              <a:t>语文园地七</a:t>
            </a:r>
            <a:endParaRPr lang="zh-CN" altLang="en-US" sz="4800" b="1" dirty="0">
              <a:latin typeface="楷体" panose="02010609060101010101" charset="-122"/>
              <a:ea typeface="楷体" panose="02010609060101010101" charset="-122"/>
            </a:endParaRPr>
          </a:p>
        </p:txBody>
      </p:sp>
      <p:cxnSp>
        <p:nvCxnSpPr>
          <p:cNvPr id="9" name="直接连接符 8"/>
          <p:cNvCxnSpPr/>
          <p:nvPr/>
        </p:nvCxnSpPr>
        <p:spPr>
          <a:xfrm>
            <a:off x="366078" y="1105218"/>
            <a:ext cx="3977322" cy="21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副标题 2"/>
          <p:cNvSpPr txBox="1"/>
          <p:nvPr/>
        </p:nvSpPr>
        <p:spPr bwMode="auto">
          <a:xfrm>
            <a:off x="1302113" y="1131570"/>
            <a:ext cx="2820035" cy="4368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fontAlgn="base" hangingPunct="0">
              <a:spcBef>
                <a:spcPct val="20000"/>
              </a:spcBef>
              <a:spcAft>
                <a:spcPct val="0"/>
              </a:spcAft>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zh-CN" altLang="en-US" sz="2000" b="1"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人教版</a:t>
            </a:r>
            <a:r>
              <a:rPr kumimoji="0" lang="en-US" altLang="zh-CN" sz="2000" b="1"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 ·</a:t>
            </a:r>
            <a:r>
              <a:rPr lang="zh-CN" altLang="en-US" sz="2000" dirty="0" smtClean="0">
                <a:latin typeface="楷体" panose="02010609060101010101" charset="-122"/>
                <a:ea typeface="楷体" panose="02010609060101010101" charset="-122"/>
              </a:rPr>
              <a:t>二</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年级</a:t>
            </a:r>
            <a:r>
              <a:rPr lang="zh-CN" altLang="en-US" sz="2000" dirty="0" smtClean="0">
                <a:latin typeface="楷体" panose="02010609060101010101" charset="-122"/>
                <a:ea typeface="楷体" panose="02010609060101010101" charset="-122"/>
              </a:rPr>
              <a:t>上</a:t>
            </a:r>
            <a:r>
              <a:rPr kumimoji="0" lang="zh-CN" altLang="en-US" sz="2000" b="1"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rPr>
              <a:t>册</a:t>
            </a:r>
            <a:endParaRPr kumimoji="0" lang="zh-CN" altLang="en-US" sz="2000" b="1" i="0" u="none" strike="noStrike" kern="1200" cap="none" spc="0" normalizeH="0" baseline="0" noProof="0" dirty="0" smtClean="0">
              <a:ln>
                <a:noFill/>
              </a:ln>
              <a:solidFill>
                <a:schemeClr val="tx1"/>
              </a:solidFill>
              <a:effectLst/>
              <a:uLnTx/>
              <a:uFillTx/>
              <a:latin typeface="楷体" panose="02010609060101010101" charset="-122"/>
              <a:ea typeface="楷体" panose="02010609060101010101" charset="-122"/>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1" y="295275"/>
            <a:ext cx="210427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1" y="531495"/>
            <a:ext cx="1402224"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写话</a:t>
            </a:r>
            <a:endParaRPr lang="zh-CN" altLang="en-US" sz="4000" b="1" dirty="0">
              <a:latin typeface="黑体" panose="02010609060101010101" pitchFamily="2" charset="-122"/>
              <a:ea typeface="黑体" panose="02010609060101010101" pitchFamily="2" charset="-122"/>
            </a:endParaRPr>
          </a:p>
        </p:txBody>
      </p:sp>
      <p:sp>
        <p:nvSpPr>
          <p:cNvPr id="12" name="TextBox 11"/>
          <p:cNvSpPr txBox="1"/>
          <p:nvPr/>
        </p:nvSpPr>
        <p:spPr>
          <a:xfrm>
            <a:off x="370152" y="2560006"/>
            <a:ext cx="6018414" cy="1116075"/>
          </a:xfrm>
          <a:prstGeom prst="rect">
            <a:avLst/>
          </a:prstGeom>
          <a:noFill/>
        </p:spPr>
        <p:txBody>
          <a:bodyPr wrap="square" rtlCol="0">
            <a:spAutoFit/>
          </a:bodyPr>
          <a:lstStyle/>
          <a:p>
            <a:pPr>
              <a:lnSpc>
                <a:spcPct val="250000"/>
              </a:lnSpc>
            </a:pPr>
            <a:r>
              <a:rPr lang="zh-CN" altLang="en-US" sz="3200" b="1" dirty="0" smtClean="0">
                <a:solidFill>
                  <a:srgbClr val="0070C0"/>
                </a:solidFill>
              </a:rPr>
              <a:t>观察图片，说说看到了什么？</a:t>
            </a:r>
            <a:endParaRPr lang="zh-CN" altLang="en-US" sz="3200" b="1" dirty="0">
              <a:solidFill>
                <a:srgbClr val="0070C0"/>
              </a:solidFill>
            </a:endParaRPr>
          </a:p>
        </p:txBody>
      </p:sp>
      <p:pic>
        <p:nvPicPr>
          <p:cNvPr id="14" name="图片 13"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2" name="Picture 2"/>
          <p:cNvPicPr>
            <a:picLocks noChangeAspect="1" noChangeArrowheads="1"/>
          </p:cNvPicPr>
          <p:nvPr/>
        </p:nvPicPr>
        <p:blipFill>
          <a:blip r:embed="rId2"/>
          <a:srcRect/>
          <a:stretch>
            <a:fillRect/>
          </a:stretch>
        </p:blipFill>
        <p:spPr bwMode="auto">
          <a:xfrm>
            <a:off x="6366293" y="1470264"/>
            <a:ext cx="5273377" cy="35330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272796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254885" cy="701040"/>
          </a:xfrm>
          <a:prstGeom prst="rect">
            <a:avLst/>
          </a:prstGeom>
          <a:noFill/>
        </p:spPr>
        <p:txBody>
          <a:bodyPr wrap="square" rtlCol="0">
            <a:spAutoFit/>
          </a:bodyPr>
          <a:lstStyle/>
          <a:p>
            <a:r>
              <a:rPr lang="zh-CN" altLang="en-US" sz="4000" b="1">
                <a:latin typeface="黑体" panose="02010609060101010101" pitchFamily="2" charset="-122"/>
                <a:ea typeface="黑体" panose="02010609060101010101" pitchFamily="2" charset="-122"/>
              </a:rPr>
              <a:t>板书设计</a:t>
            </a:r>
            <a:endParaRPr lang="zh-CN" altLang="en-US" sz="4000" b="1">
              <a:latin typeface="黑体" panose="02010609060101010101" pitchFamily="2" charset="-122"/>
              <a:ea typeface="黑体" panose="02010609060101010101" pitchFamily="2" charset="-122"/>
            </a:endParaRPr>
          </a:p>
        </p:txBody>
      </p:sp>
      <p:pic>
        <p:nvPicPr>
          <p:cNvPr id="33" name="图片 32" descr="71bOOOPIC11"/>
          <p:cNvPicPr>
            <a:picLocks noChangeAspect="1"/>
          </p:cNvPicPr>
          <p:nvPr/>
        </p:nvPicPr>
        <p:blipFill>
          <a:blip r:embed="rId1" cstate="print"/>
          <a:stretch>
            <a:fillRect/>
          </a:stretch>
        </p:blipFill>
        <p:spPr>
          <a:xfrm>
            <a:off x="9966960" y="5387340"/>
            <a:ext cx="1981200" cy="1478280"/>
          </a:xfrm>
          <a:prstGeom prst="rect">
            <a:avLst/>
          </a:prstGeom>
        </p:spPr>
      </p:pic>
      <p:sp>
        <p:nvSpPr>
          <p:cNvPr id="2" name="文本框 1"/>
          <p:cNvSpPr txBox="1"/>
          <p:nvPr/>
        </p:nvSpPr>
        <p:spPr>
          <a:xfrm>
            <a:off x="465827" y="1827510"/>
            <a:ext cx="11093570" cy="2831544"/>
          </a:xfrm>
          <a:prstGeom prst="rect">
            <a:avLst/>
          </a:prstGeom>
          <a:noFill/>
        </p:spPr>
        <p:txBody>
          <a:bodyPr wrap="square" rtlCol="0" anchor="t">
            <a:spAutoFit/>
          </a:bodyPr>
          <a:lstStyle/>
          <a:p>
            <a:pPr algn="ctr">
              <a:lnSpc>
                <a:spcPct val="200000"/>
              </a:lnSpc>
            </a:pPr>
            <a:r>
              <a:rPr lang="zh-CN" altLang="en-US" sz="4400" b="1" dirty="0" smtClean="0"/>
              <a:t>语文园地七</a:t>
            </a:r>
            <a:endParaRPr lang="en-US" altLang="zh-CN" sz="4400" b="1" dirty="0" smtClean="0"/>
          </a:p>
          <a:p>
            <a:pPr>
              <a:lnSpc>
                <a:spcPct val="250000"/>
              </a:lnSpc>
            </a:pPr>
            <a:r>
              <a:rPr lang="zh-CN" altLang="en-US" sz="3600" b="1" dirty="0" smtClean="0"/>
              <a:t>     椰          壳          漠          骆         驼         骏        悬        崖</a:t>
            </a:r>
            <a:endParaRPr lang="en-US" altLang="zh-CN"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272796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254885" cy="701040"/>
          </a:xfrm>
          <a:prstGeom prst="rect">
            <a:avLst/>
          </a:prstGeom>
          <a:noFill/>
        </p:spPr>
        <p:txBody>
          <a:bodyPr wrap="square" rtlCol="0">
            <a:spAutoFit/>
          </a:bodyPr>
          <a:lstStyle/>
          <a:p>
            <a:r>
              <a:rPr lang="zh-CN" altLang="en-US" sz="4000" b="1">
                <a:latin typeface="黑体" panose="02010609060101010101" pitchFamily="2" charset="-122"/>
                <a:ea typeface="黑体" panose="02010609060101010101" pitchFamily="2" charset="-122"/>
              </a:rPr>
              <a:t>课时作业</a:t>
            </a:r>
            <a:endParaRPr lang="zh-CN" altLang="en-US" sz="4000" b="1">
              <a:latin typeface="黑体" panose="02010609060101010101" pitchFamily="2" charset="-122"/>
              <a:ea typeface="黑体" panose="02010609060101010101" pitchFamily="2" charset="-122"/>
            </a:endParaRPr>
          </a:p>
        </p:txBody>
      </p:sp>
      <p:sp>
        <p:nvSpPr>
          <p:cNvPr id="3" name="矩形 2"/>
          <p:cNvSpPr/>
          <p:nvPr/>
        </p:nvSpPr>
        <p:spPr>
          <a:xfrm>
            <a:off x="454727" y="1353390"/>
            <a:ext cx="11066713" cy="5271853"/>
          </a:xfrm>
          <a:prstGeom prst="rect">
            <a:avLst/>
          </a:prstGeom>
          <a:solidFill>
            <a:schemeClr val="accent6">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15389" y="1379914"/>
            <a:ext cx="10623665" cy="2030095"/>
          </a:xfrm>
          <a:prstGeom prst="rect">
            <a:avLst/>
          </a:prstGeom>
          <a:noFill/>
        </p:spPr>
        <p:txBody>
          <a:bodyPr wrap="square" rtlCol="0">
            <a:spAutoFit/>
          </a:bodyPr>
          <a:lstStyle/>
          <a:p>
            <a:pPr>
              <a:lnSpc>
                <a:spcPct val="150000"/>
              </a:lnSpc>
            </a:pPr>
            <a:r>
              <a:rPr lang="zh-CN" altLang="en-US" sz="2800" b="1" dirty="0" smtClean="0">
                <a:latin typeface="楷体" panose="02010609060101010101" charset="-122"/>
                <a:ea typeface="楷体" panose="02010609060101010101" charset="-122"/>
              </a:rPr>
              <a:t>一、写出写话部分的后续故事。</a:t>
            </a:r>
            <a:endParaRPr lang="en-US" altLang="zh-CN" sz="2800" b="1" dirty="0" smtClean="0">
              <a:latin typeface="楷体" panose="02010609060101010101" charset="-122"/>
              <a:ea typeface="楷体" panose="02010609060101010101" charset="-122"/>
            </a:endParaRPr>
          </a:p>
          <a:p>
            <a:pPr>
              <a:lnSpc>
                <a:spcPct val="150000"/>
              </a:lnSpc>
            </a:pPr>
            <a:r>
              <a:rPr lang="zh-CN" altLang="en-US" sz="2800" b="1" dirty="0" smtClean="0">
                <a:latin typeface="楷体" panose="02010609060101010101" charset="-122"/>
                <a:ea typeface="楷体" panose="02010609060101010101" charset="-122"/>
              </a:rPr>
              <a:t>二、用部首查字法查一查下面的字，再填表。</a:t>
            </a:r>
            <a:endParaRPr lang="en-US" altLang="zh-CN" sz="2800" b="1" dirty="0" smtClean="0">
              <a:latin typeface="楷体" panose="02010609060101010101" charset="-122"/>
              <a:ea typeface="楷体" panose="02010609060101010101" charset="-122"/>
            </a:endParaRPr>
          </a:p>
          <a:p>
            <a:pPr>
              <a:lnSpc>
                <a:spcPct val="150000"/>
              </a:lnSpc>
            </a:pPr>
            <a:endParaRPr lang="en-US" altLang="zh-CN" sz="2800" dirty="0" smtClean="0">
              <a:latin typeface="楷体" panose="02010609060101010101" charset="-122"/>
              <a:ea typeface="楷体" panose="02010609060101010101" charset="-122"/>
            </a:endParaRPr>
          </a:p>
        </p:txBody>
      </p:sp>
      <p:graphicFrame>
        <p:nvGraphicFramePr>
          <p:cNvPr id="11" name="表格 10"/>
          <p:cNvGraphicFramePr>
            <a:graphicFrameLocks noGrp="1"/>
          </p:cNvGraphicFramePr>
          <p:nvPr/>
        </p:nvGraphicFramePr>
        <p:xfrm>
          <a:off x="634521" y="2755501"/>
          <a:ext cx="10683336" cy="3748815"/>
        </p:xfrm>
        <a:graphic>
          <a:graphicData uri="http://schemas.openxmlformats.org/drawingml/2006/table">
            <a:tbl>
              <a:tblPr firstRow="1" bandRow="1">
                <a:tableStyleId>{5940675A-B579-460E-94D1-54222C63F5DA}</a:tableStyleId>
              </a:tblPr>
              <a:tblGrid>
                <a:gridCol w="1780556"/>
                <a:gridCol w="1432304"/>
                <a:gridCol w="2570672"/>
                <a:gridCol w="1338692"/>
                <a:gridCol w="1780556"/>
                <a:gridCol w="1780556"/>
              </a:tblGrid>
              <a:tr h="749763">
                <a:tc>
                  <a:txBody>
                    <a:bodyPr/>
                    <a:lstStyle/>
                    <a:p>
                      <a:pPr algn="ctr"/>
                      <a:r>
                        <a:rPr lang="zh-CN" altLang="en-US" sz="2800" dirty="0" smtClean="0"/>
                        <a:t>要查的字</a:t>
                      </a:r>
                      <a:endParaRPr lang="zh-CN" altLang="en-US" sz="2800" dirty="0"/>
                    </a:p>
                  </a:txBody>
                  <a:tcPr/>
                </a:tc>
                <a:tc>
                  <a:txBody>
                    <a:bodyPr/>
                    <a:lstStyle/>
                    <a:p>
                      <a:pPr algn="ctr"/>
                      <a:r>
                        <a:rPr lang="zh-CN" altLang="en-US" sz="2800" dirty="0" smtClean="0"/>
                        <a:t>部首</a:t>
                      </a:r>
                      <a:endParaRPr lang="zh-CN" altLang="en-US" sz="2800" dirty="0"/>
                    </a:p>
                  </a:txBody>
                  <a:tcPr/>
                </a:tc>
                <a:tc>
                  <a:txBody>
                    <a:bodyPr/>
                    <a:lstStyle/>
                    <a:p>
                      <a:pPr algn="ctr"/>
                      <a:r>
                        <a:rPr lang="zh-CN" altLang="en-US" sz="2800" dirty="0" smtClean="0"/>
                        <a:t>除部首外几画</a:t>
                      </a:r>
                      <a:endParaRPr lang="zh-CN" altLang="en-US" sz="2800" dirty="0"/>
                    </a:p>
                  </a:txBody>
                  <a:tcPr/>
                </a:tc>
                <a:tc>
                  <a:txBody>
                    <a:bodyPr/>
                    <a:lstStyle/>
                    <a:p>
                      <a:pPr algn="ctr"/>
                      <a:r>
                        <a:rPr lang="zh-CN" altLang="en-US" sz="2800" dirty="0" smtClean="0"/>
                        <a:t>页码</a:t>
                      </a:r>
                      <a:endParaRPr lang="zh-CN" altLang="en-US" sz="2800" dirty="0"/>
                    </a:p>
                  </a:txBody>
                  <a:tcPr/>
                </a:tc>
                <a:tc>
                  <a:txBody>
                    <a:bodyPr/>
                    <a:lstStyle/>
                    <a:p>
                      <a:pPr algn="ctr"/>
                      <a:r>
                        <a:rPr lang="zh-CN" altLang="en-US" sz="2800" dirty="0" smtClean="0"/>
                        <a:t>读音</a:t>
                      </a:r>
                      <a:endParaRPr lang="zh-CN" altLang="en-US" sz="2800" dirty="0"/>
                    </a:p>
                  </a:txBody>
                  <a:tcPr/>
                </a:tc>
                <a:tc>
                  <a:txBody>
                    <a:bodyPr/>
                    <a:lstStyle/>
                    <a:p>
                      <a:pPr algn="ctr"/>
                      <a:r>
                        <a:rPr lang="zh-CN" altLang="en-US" sz="2800" dirty="0" smtClean="0"/>
                        <a:t>组词</a:t>
                      </a:r>
                      <a:endParaRPr lang="zh-CN" altLang="en-US" sz="2800" dirty="0"/>
                    </a:p>
                  </a:txBody>
                  <a:tcPr/>
                </a:tc>
              </a:tr>
              <a:tr h="749763">
                <a:tc>
                  <a:txBody>
                    <a:bodyPr/>
                    <a:lstStyle/>
                    <a:p>
                      <a:pPr algn="ctr"/>
                      <a:r>
                        <a:rPr lang="zh-CN" altLang="en-US" sz="2800" dirty="0" smtClean="0"/>
                        <a:t>宜</a:t>
                      </a:r>
                      <a:endParaRPr lang="en-US" altLang="zh-CN" sz="2800" dirty="0" smtClean="0"/>
                    </a:p>
                  </a:txBody>
                  <a:tcPr/>
                </a:tc>
                <a:tc>
                  <a:txBody>
                    <a:bodyPr/>
                    <a:lstStyle/>
                    <a:p>
                      <a:pPr algn="ctr"/>
                      <a:r>
                        <a:rPr lang="zh-CN" altLang="en-US" sz="2800" dirty="0" smtClean="0">
                          <a:solidFill>
                            <a:srgbClr val="0070C0"/>
                          </a:solidFill>
                        </a:rPr>
                        <a:t>宀</a:t>
                      </a:r>
                      <a:endParaRPr lang="zh-CN" altLang="en-US" sz="2800" dirty="0">
                        <a:solidFill>
                          <a:srgbClr val="0070C0"/>
                        </a:solidFill>
                      </a:endParaRPr>
                    </a:p>
                  </a:txBody>
                  <a:tcPr/>
                </a:tc>
                <a:tc>
                  <a:txBody>
                    <a:bodyPr/>
                    <a:lstStyle/>
                    <a:p>
                      <a:pPr algn="ctr"/>
                      <a:r>
                        <a:rPr lang="en-US" altLang="zh-CN" sz="2800" dirty="0" smtClean="0">
                          <a:solidFill>
                            <a:srgbClr val="0070C0"/>
                          </a:solidFill>
                        </a:rPr>
                        <a:t>5</a:t>
                      </a:r>
                      <a:endParaRPr lang="zh-CN" altLang="en-US" sz="2800" dirty="0">
                        <a:solidFill>
                          <a:srgbClr val="0070C0"/>
                        </a:solidFill>
                      </a:endParaRPr>
                    </a:p>
                  </a:txBody>
                  <a:tcPr/>
                </a:tc>
                <a:tc>
                  <a:txBody>
                    <a:bodyPr/>
                    <a:lstStyle/>
                    <a:p>
                      <a:pPr algn="ctr"/>
                      <a:r>
                        <a:rPr lang="en-US" altLang="zh-CN" sz="2800" dirty="0" smtClean="0">
                          <a:solidFill>
                            <a:srgbClr val="0070C0"/>
                          </a:solidFill>
                        </a:rPr>
                        <a:t>585</a:t>
                      </a:r>
                      <a:endParaRPr lang="zh-CN" altLang="en-US" sz="2800" dirty="0">
                        <a:solidFill>
                          <a:srgbClr val="0070C0"/>
                        </a:solidFill>
                      </a:endParaRPr>
                    </a:p>
                  </a:txBody>
                  <a:tcPr/>
                </a:tc>
                <a:tc>
                  <a:txBody>
                    <a:bodyPr/>
                    <a:lstStyle/>
                    <a:p>
                      <a:pPr algn="ctr"/>
                      <a:r>
                        <a:rPr lang="en-US" altLang="zh-CN" sz="2800" dirty="0" err="1" smtClean="0">
                          <a:solidFill>
                            <a:srgbClr val="0070C0"/>
                          </a:solidFill>
                        </a:rPr>
                        <a:t>yí</a:t>
                      </a:r>
                      <a:endParaRPr lang="zh-CN" altLang="en-US" sz="2800" dirty="0">
                        <a:solidFill>
                          <a:srgbClr val="0070C0"/>
                        </a:solidFill>
                      </a:endParaRPr>
                    </a:p>
                  </a:txBody>
                  <a:tcPr/>
                </a:tc>
                <a:tc>
                  <a:txBody>
                    <a:bodyPr/>
                    <a:lstStyle/>
                    <a:p>
                      <a:pPr algn="ctr"/>
                      <a:r>
                        <a:rPr lang="zh-CN" altLang="en-US" sz="2800" dirty="0" smtClean="0">
                          <a:solidFill>
                            <a:srgbClr val="0070C0"/>
                          </a:solidFill>
                        </a:rPr>
                        <a:t>宜人</a:t>
                      </a:r>
                      <a:endParaRPr lang="zh-CN" altLang="en-US" sz="2800" dirty="0">
                        <a:solidFill>
                          <a:srgbClr val="0070C0"/>
                        </a:solidFill>
                      </a:endParaRPr>
                    </a:p>
                  </a:txBody>
                  <a:tcPr/>
                </a:tc>
              </a:tr>
              <a:tr h="749763">
                <a:tc>
                  <a:txBody>
                    <a:bodyPr/>
                    <a:lstStyle/>
                    <a:p>
                      <a:pPr algn="ctr"/>
                      <a:r>
                        <a:rPr lang="zh-CN" altLang="en-US" sz="2800" dirty="0" smtClean="0"/>
                        <a:t>食</a:t>
                      </a:r>
                      <a:endParaRPr lang="zh-CN" altLang="en-US" sz="2800" dirty="0"/>
                    </a:p>
                  </a:txBody>
                  <a:tcPr/>
                </a:tc>
                <a:tc>
                  <a:txBody>
                    <a:bodyPr/>
                    <a:lstStyle/>
                    <a:p>
                      <a:pPr algn="ctr"/>
                      <a:r>
                        <a:rPr lang="zh-CN" altLang="en-US" sz="2800" dirty="0" smtClean="0">
                          <a:solidFill>
                            <a:srgbClr val="0070C0"/>
                          </a:solidFill>
                        </a:rPr>
                        <a:t>食</a:t>
                      </a:r>
                      <a:endParaRPr lang="zh-CN" altLang="en-US" sz="2800" dirty="0">
                        <a:solidFill>
                          <a:srgbClr val="0070C0"/>
                        </a:solidFill>
                      </a:endParaRPr>
                    </a:p>
                  </a:txBody>
                  <a:tcPr/>
                </a:tc>
                <a:tc>
                  <a:txBody>
                    <a:bodyPr/>
                    <a:lstStyle/>
                    <a:p>
                      <a:pPr algn="ctr"/>
                      <a:r>
                        <a:rPr lang="en-US" altLang="zh-CN" sz="2800" dirty="0" smtClean="0">
                          <a:solidFill>
                            <a:srgbClr val="0070C0"/>
                          </a:solidFill>
                        </a:rPr>
                        <a:t>0</a:t>
                      </a:r>
                      <a:endParaRPr lang="zh-CN" altLang="en-US" sz="2800" dirty="0">
                        <a:solidFill>
                          <a:srgbClr val="0070C0"/>
                        </a:solidFill>
                      </a:endParaRPr>
                    </a:p>
                  </a:txBody>
                  <a:tcPr/>
                </a:tc>
                <a:tc>
                  <a:txBody>
                    <a:bodyPr/>
                    <a:lstStyle/>
                    <a:p>
                      <a:pPr algn="ctr"/>
                      <a:r>
                        <a:rPr lang="en-US" altLang="zh-CN" sz="2800" dirty="0" smtClean="0">
                          <a:solidFill>
                            <a:srgbClr val="0070C0"/>
                          </a:solidFill>
                        </a:rPr>
                        <a:t>454</a:t>
                      </a:r>
                      <a:endParaRPr lang="zh-CN" altLang="en-US" sz="2800" dirty="0">
                        <a:solidFill>
                          <a:srgbClr val="0070C0"/>
                        </a:solidFill>
                      </a:endParaRPr>
                    </a:p>
                  </a:txBody>
                  <a:tcPr/>
                </a:tc>
                <a:tc>
                  <a:txBody>
                    <a:bodyPr/>
                    <a:lstStyle/>
                    <a:p>
                      <a:pPr algn="ctr"/>
                      <a:r>
                        <a:rPr lang="en-US" altLang="zh-CN" sz="2800" dirty="0" err="1" smtClean="0">
                          <a:solidFill>
                            <a:srgbClr val="0070C0"/>
                          </a:solidFill>
                        </a:rPr>
                        <a:t>Shí</a:t>
                      </a:r>
                      <a:endParaRPr lang="zh-CN" altLang="en-US" sz="2800" dirty="0">
                        <a:solidFill>
                          <a:srgbClr val="0070C0"/>
                        </a:solidFill>
                      </a:endParaRPr>
                    </a:p>
                  </a:txBody>
                  <a:tcPr/>
                </a:tc>
                <a:tc>
                  <a:txBody>
                    <a:bodyPr/>
                    <a:lstStyle/>
                    <a:p>
                      <a:pPr algn="ctr"/>
                      <a:r>
                        <a:rPr lang="zh-CN" altLang="en-US" sz="2800" dirty="0" smtClean="0">
                          <a:solidFill>
                            <a:srgbClr val="0070C0"/>
                          </a:solidFill>
                        </a:rPr>
                        <a:t>食物</a:t>
                      </a:r>
                      <a:endParaRPr lang="zh-CN" altLang="en-US" sz="2800" dirty="0">
                        <a:solidFill>
                          <a:srgbClr val="0070C0"/>
                        </a:solidFill>
                      </a:endParaRPr>
                    </a:p>
                  </a:txBody>
                  <a:tcPr/>
                </a:tc>
              </a:tr>
              <a:tr h="749763">
                <a:tc>
                  <a:txBody>
                    <a:bodyPr/>
                    <a:lstStyle/>
                    <a:p>
                      <a:pPr algn="ctr"/>
                      <a:r>
                        <a:rPr lang="zh-CN" altLang="en-US" sz="2800" dirty="0" smtClean="0"/>
                        <a:t>色</a:t>
                      </a:r>
                      <a:endParaRPr lang="zh-CN" altLang="en-US" sz="2800" dirty="0"/>
                    </a:p>
                  </a:txBody>
                  <a:tcPr/>
                </a:tc>
                <a:tc>
                  <a:txBody>
                    <a:bodyPr/>
                    <a:lstStyle/>
                    <a:p>
                      <a:pPr algn="ctr"/>
                      <a:r>
                        <a:rPr lang="zh-CN" altLang="en-US" sz="2800" dirty="0" smtClean="0">
                          <a:solidFill>
                            <a:srgbClr val="0070C0"/>
                          </a:solidFill>
                        </a:rPr>
                        <a:t>色</a:t>
                      </a:r>
                      <a:endParaRPr lang="zh-CN" altLang="en-US" sz="2800" dirty="0">
                        <a:solidFill>
                          <a:srgbClr val="0070C0"/>
                        </a:solidFill>
                      </a:endParaRPr>
                    </a:p>
                  </a:txBody>
                  <a:tcPr/>
                </a:tc>
                <a:tc>
                  <a:txBody>
                    <a:bodyPr/>
                    <a:lstStyle/>
                    <a:p>
                      <a:pPr algn="ctr"/>
                      <a:r>
                        <a:rPr lang="en-US" altLang="zh-CN" sz="2800" dirty="0" smtClean="0">
                          <a:solidFill>
                            <a:srgbClr val="0070C0"/>
                          </a:solidFill>
                        </a:rPr>
                        <a:t>0</a:t>
                      </a:r>
                      <a:endParaRPr lang="zh-CN" altLang="en-US" sz="2800" dirty="0">
                        <a:solidFill>
                          <a:srgbClr val="0070C0"/>
                        </a:solidFill>
                      </a:endParaRPr>
                    </a:p>
                  </a:txBody>
                  <a:tcPr/>
                </a:tc>
                <a:tc>
                  <a:txBody>
                    <a:bodyPr/>
                    <a:lstStyle/>
                    <a:p>
                      <a:pPr algn="ctr"/>
                      <a:r>
                        <a:rPr lang="en-US" altLang="zh-CN" sz="2800" dirty="0" smtClean="0">
                          <a:solidFill>
                            <a:srgbClr val="0070C0"/>
                          </a:solidFill>
                        </a:rPr>
                        <a:t>435</a:t>
                      </a:r>
                      <a:endParaRPr lang="zh-CN" altLang="en-US" sz="2800" dirty="0">
                        <a:solidFill>
                          <a:srgbClr val="0070C0"/>
                        </a:solidFill>
                      </a:endParaRPr>
                    </a:p>
                  </a:txBody>
                  <a:tcPr/>
                </a:tc>
                <a:tc>
                  <a:txBody>
                    <a:bodyPr/>
                    <a:lstStyle/>
                    <a:p>
                      <a:pPr algn="ctr"/>
                      <a:r>
                        <a:rPr lang="en-US" altLang="zh-CN" sz="2800" dirty="0" err="1" smtClean="0">
                          <a:solidFill>
                            <a:srgbClr val="0070C0"/>
                          </a:solidFill>
                        </a:rPr>
                        <a:t>Sè</a:t>
                      </a:r>
                      <a:endParaRPr lang="zh-CN" altLang="en-US" sz="2800" dirty="0">
                        <a:solidFill>
                          <a:srgbClr val="0070C0"/>
                        </a:solidFill>
                      </a:endParaRPr>
                    </a:p>
                  </a:txBody>
                  <a:tcPr/>
                </a:tc>
                <a:tc>
                  <a:txBody>
                    <a:bodyPr/>
                    <a:lstStyle/>
                    <a:p>
                      <a:pPr algn="ctr"/>
                      <a:r>
                        <a:rPr lang="zh-CN" altLang="en-US" sz="2800" dirty="0" smtClean="0">
                          <a:solidFill>
                            <a:srgbClr val="0070C0"/>
                          </a:solidFill>
                        </a:rPr>
                        <a:t>颜色</a:t>
                      </a:r>
                      <a:endParaRPr lang="zh-CN" altLang="en-US" sz="2800" dirty="0">
                        <a:solidFill>
                          <a:srgbClr val="0070C0"/>
                        </a:solidFill>
                      </a:endParaRPr>
                    </a:p>
                  </a:txBody>
                  <a:tcPr/>
                </a:tc>
              </a:tr>
              <a:tr h="749763">
                <a:tc>
                  <a:txBody>
                    <a:bodyPr/>
                    <a:lstStyle/>
                    <a:p>
                      <a:pPr algn="ctr"/>
                      <a:r>
                        <a:rPr lang="zh-CN" altLang="en-US" sz="2800" dirty="0" smtClean="0"/>
                        <a:t>雪</a:t>
                      </a:r>
                      <a:endParaRPr lang="zh-CN" altLang="en-US" sz="2800" dirty="0"/>
                    </a:p>
                  </a:txBody>
                  <a:tcPr/>
                </a:tc>
                <a:tc>
                  <a:txBody>
                    <a:bodyPr/>
                    <a:lstStyle/>
                    <a:p>
                      <a:pPr algn="ctr"/>
                      <a:r>
                        <a:rPr lang="zh-CN" altLang="en-US" sz="2800" dirty="0" smtClean="0">
                          <a:solidFill>
                            <a:srgbClr val="0070C0"/>
                          </a:solidFill>
                        </a:rPr>
                        <a:t>雨</a:t>
                      </a:r>
                      <a:endParaRPr lang="zh-CN" altLang="en-US" sz="2800" dirty="0">
                        <a:solidFill>
                          <a:srgbClr val="0070C0"/>
                        </a:solidFill>
                      </a:endParaRPr>
                    </a:p>
                  </a:txBody>
                  <a:tcPr/>
                </a:tc>
                <a:tc>
                  <a:txBody>
                    <a:bodyPr/>
                    <a:lstStyle/>
                    <a:p>
                      <a:pPr algn="ctr"/>
                      <a:r>
                        <a:rPr lang="en-US" altLang="zh-CN" sz="2800" dirty="0" smtClean="0">
                          <a:solidFill>
                            <a:srgbClr val="0070C0"/>
                          </a:solidFill>
                        </a:rPr>
                        <a:t>3</a:t>
                      </a:r>
                      <a:endParaRPr lang="zh-CN" altLang="en-US" sz="2800" dirty="0">
                        <a:solidFill>
                          <a:srgbClr val="0070C0"/>
                        </a:solidFill>
                      </a:endParaRPr>
                    </a:p>
                  </a:txBody>
                  <a:tcPr/>
                </a:tc>
                <a:tc>
                  <a:txBody>
                    <a:bodyPr/>
                    <a:lstStyle/>
                    <a:p>
                      <a:pPr algn="ctr"/>
                      <a:r>
                        <a:rPr lang="en-US" altLang="zh-CN" sz="2800" dirty="0" smtClean="0">
                          <a:solidFill>
                            <a:srgbClr val="0070C0"/>
                          </a:solidFill>
                        </a:rPr>
                        <a:t>563</a:t>
                      </a:r>
                      <a:endParaRPr lang="zh-CN" altLang="en-US" sz="2800" dirty="0">
                        <a:solidFill>
                          <a:srgbClr val="0070C0"/>
                        </a:solidFill>
                      </a:endParaRPr>
                    </a:p>
                  </a:txBody>
                  <a:tcPr/>
                </a:tc>
                <a:tc>
                  <a:txBody>
                    <a:bodyPr/>
                    <a:lstStyle/>
                    <a:p>
                      <a:pPr algn="ctr"/>
                      <a:r>
                        <a:rPr lang="en-US" altLang="zh-CN" sz="2800" dirty="0" err="1" smtClean="0">
                          <a:solidFill>
                            <a:srgbClr val="0070C0"/>
                          </a:solidFill>
                        </a:rPr>
                        <a:t>Xuě</a:t>
                      </a:r>
                      <a:endParaRPr lang="zh-CN" altLang="en-US" sz="2800" dirty="0">
                        <a:solidFill>
                          <a:srgbClr val="0070C0"/>
                        </a:solidFill>
                      </a:endParaRPr>
                    </a:p>
                  </a:txBody>
                  <a:tcPr/>
                </a:tc>
                <a:tc>
                  <a:txBody>
                    <a:bodyPr/>
                    <a:lstStyle/>
                    <a:p>
                      <a:pPr algn="ctr"/>
                      <a:r>
                        <a:rPr lang="zh-CN" altLang="en-US" sz="2800" dirty="0" smtClean="0">
                          <a:solidFill>
                            <a:srgbClr val="0070C0"/>
                          </a:solidFill>
                        </a:rPr>
                        <a:t>白雪</a:t>
                      </a:r>
                      <a:endParaRPr lang="zh-CN" altLang="en-US" sz="2800" dirty="0">
                        <a:solidFill>
                          <a:srgbClr val="0070C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208520" y="2758440"/>
            <a:ext cx="4023360" cy="1005840"/>
          </a:xfrm>
          <a:prstGeom prst="rect">
            <a:avLst/>
          </a:prstGeom>
          <a:noFill/>
        </p:spPr>
        <p:txBody>
          <a:bodyPr wrap="square" rtlCol="0">
            <a:spAutoFit/>
          </a:bodyPr>
          <a:lstStyle/>
          <a:p>
            <a:r>
              <a:rPr lang="zh-CN" altLang="en-US" sz="6000" b="1" dirty="0" smtClean="0">
                <a:latin typeface="楷体" panose="02010609060101010101" charset="-122"/>
                <a:ea typeface="楷体" panose="02010609060101010101" charset="-122"/>
              </a:rPr>
              <a:t> 第二课时</a:t>
            </a:r>
            <a:endParaRPr lang="zh-CN" altLang="en-US" sz="6000" b="1" dirty="0">
              <a:latin typeface="楷体" panose="02010609060101010101" charset="-122"/>
              <a:ea typeface="楷体" panose="02010609060101010101" charset="-122"/>
            </a:endParaRPr>
          </a:p>
        </p:txBody>
      </p:sp>
      <p:pic>
        <p:nvPicPr>
          <p:cNvPr id="2" name="Picture 2"/>
          <p:cNvPicPr>
            <a:picLocks noChangeAspect="1" noChangeArrowheads="1"/>
          </p:cNvPicPr>
          <p:nvPr/>
        </p:nvPicPr>
        <p:blipFill>
          <a:blip r:embed="rId1"/>
          <a:srcRect/>
          <a:stretch>
            <a:fillRect/>
          </a:stretch>
        </p:blipFill>
        <p:spPr bwMode="auto">
          <a:xfrm>
            <a:off x="848263" y="1552486"/>
            <a:ext cx="5521315" cy="3623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2570098"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1" y="531495"/>
            <a:ext cx="1781786"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展示台</a:t>
            </a:r>
            <a:endParaRPr lang="zh-CN" altLang="en-US" sz="4000" b="1" dirty="0">
              <a:latin typeface="黑体" panose="02010609060101010101" pitchFamily="2" charset="-122"/>
              <a:ea typeface="黑体" panose="02010609060101010101" pitchFamily="2" charset="-122"/>
            </a:endParaRPr>
          </a:p>
        </p:txBody>
      </p:sp>
      <p:sp>
        <p:nvSpPr>
          <p:cNvPr id="10" name="TextBox 9"/>
          <p:cNvSpPr txBox="1"/>
          <p:nvPr/>
        </p:nvSpPr>
        <p:spPr>
          <a:xfrm>
            <a:off x="1788960" y="2018661"/>
            <a:ext cx="8476475" cy="3416320"/>
          </a:xfrm>
          <a:prstGeom prst="rect">
            <a:avLst/>
          </a:prstGeom>
          <a:noFill/>
        </p:spPr>
        <p:txBody>
          <a:bodyPr wrap="square" rtlCol="0">
            <a:spAutoFit/>
          </a:bodyPr>
          <a:lstStyle/>
          <a:p>
            <a:pPr>
              <a:lnSpc>
                <a:spcPct val="200000"/>
              </a:lnSpc>
            </a:pPr>
            <a:r>
              <a:rPr lang="zh-CN" altLang="en-US" sz="3600" b="1" dirty="0" smtClean="0">
                <a:solidFill>
                  <a:srgbClr val="0070C0"/>
                </a:solidFill>
              </a:rPr>
              <a:t>棉被           泼水                        纸巾</a:t>
            </a:r>
            <a:r>
              <a:rPr lang="en-US" altLang="zh-CN" sz="3600" b="1" dirty="0" smtClean="0">
                <a:solidFill>
                  <a:srgbClr val="0070C0"/>
                </a:solidFill>
              </a:rPr>
              <a:t>——</a:t>
            </a:r>
            <a:r>
              <a:rPr lang="zh-CN" altLang="en-US" sz="3600" b="1" dirty="0" smtClean="0">
                <a:solidFill>
                  <a:srgbClr val="0070C0"/>
                </a:solidFill>
              </a:rPr>
              <a:t>低头</a:t>
            </a:r>
            <a:endParaRPr lang="en-US" altLang="zh-CN" sz="3600" b="1" dirty="0" smtClean="0">
              <a:solidFill>
                <a:srgbClr val="0070C0"/>
              </a:solidFill>
            </a:endParaRPr>
          </a:p>
          <a:p>
            <a:pPr>
              <a:lnSpc>
                <a:spcPct val="200000"/>
              </a:lnSpc>
            </a:pPr>
            <a:r>
              <a:rPr lang="zh-CN" altLang="en-US" sz="3600" b="1" dirty="0" smtClean="0">
                <a:solidFill>
                  <a:srgbClr val="0070C0"/>
                </a:solidFill>
              </a:rPr>
              <a:t>带领           展现                        战士</a:t>
            </a:r>
            <a:r>
              <a:rPr lang="en-US" altLang="zh-CN" sz="3600" b="1" dirty="0" smtClean="0">
                <a:solidFill>
                  <a:srgbClr val="0070C0"/>
                </a:solidFill>
              </a:rPr>
              <a:t>——</a:t>
            </a:r>
            <a:r>
              <a:rPr lang="zh-CN" altLang="en-US" sz="3600" b="1" dirty="0" smtClean="0">
                <a:solidFill>
                  <a:srgbClr val="0070C0"/>
                </a:solidFill>
              </a:rPr>
              <a:t>土地</a:t>
            </a:r>
            <a:endParaRPr lang="en-US" altLang="zh-CN" sz="3600" b="1" dirty="0" smtClean="0">
              <a:solidFill>
                <a:srgbClr val="0070C0"/>
              </a:solidFill>
            </a:endParaRPr>
          </a:p>
          <a:p>
            <a:pPr>
              <a:lnSpc>
                <a:spcPct val="200000"/>
              </a:lnSpc>
            </a:pPr>
            <a:r>
              <a:rPr lang="zh-CN" altLang="en-US" sz="3600" b="1" dirty="0" smtClean="0">
                <a:solidFill>
                  <a:srgbClr val="0070C0"/>
                </a:solidFill>
              </a:rPr>
              <a:t>散步           南瓜                        今天</a:t>
            </a:r>
            <a:r>
              <a:rPr lang="en-US" altLang="zh-CN" sz="3600" b="1" dirty="0" smtClean="0">
                <a:solidFill>
                  <a:srgbClr val="0070C0"/>
                </a:solidFill>
              </a:rPr>
              <a:t>——</a:t>
            </a:r>
            <a:r>
              <a:rPr lang="zh-CN" altLang="en-US" sz="3600" b="1" dirty="0" smtClean="0">
                <a:solidFill>
                  <a:srgbClr val="0070C0"/>
                </a:solidFill>
              </a:rPr>
              <a:t>口令</a:t>
            </a:r>
            <a:endParaRPr lang="zh-CN" altLang="en-US" sz="3600" b="1" dirty="0">
              <a:solidFill>
                <a:srgbClr val="0070C0"/>
              </a:solidFill>
            </a:endParaRPr>
          </a:p>
        </p:txBody>
      </p:sp>
      <p:pic>
        <p:nvPicPr>
          <p:cNvPr id="11" name="图片 10" descr="71bOOOPIC11"/>
          <p:cNvPicPr>
            <a:picLocks noChangeAspect="1"/>
          </p:cNvPicPr>
          <p:nvPr/>
        </p:nvPicPr>
        <p:blipFill>
          <a:blip r:embed="rId1" cstate="print"/>
          <a:stretch>
            <a:fillRect/>
          </a:stretch>
        </p:blipFill>
        <p:spPr>
          <a:xfrm>
            <a:off x="9966960" y="5387340"/>
            <a:ext cx="1981200" cy="147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2570098"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1" y="531495"/>
            <a:ext cx="1781786"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展示台</a:t>
            </a:r>
            <a:endParaRPr lang="zh-CN" altLang="en-US" sz="4000" b="1" dirty="0">
              <a:latin typeface="黑体" panose="02010609060101010101" pitchFamily="2" charset="-122"/>
              <a:ea typeface="黑体" panose="02010609060101010101" pitchFamily="2" charset="-122"/>
            </a:endParaRPr>
          </a:p>
        </p:txBody>
      </p:sp>
      <p:sp>
        <p:nvSpPr>
          <p:cNvPr id="10" name="TextBox 9"/>
          <p:cNvSpPr txBox="1"/>
          <p:nvPr/>
        </p:nvSpPr>
        <p:spPr>
          <a:xfrm>
            <a:off x="1788960" y="2018661"/>
            <a:ext cx="8476475" cy="3416320"/>
          </a:xfrm>
          <a:prstGeom prst="rect">
            <a:avLst/>
          </a:prstGeom>
          <a:noFill/>
        </p:spPr>
        <p:txBody>
          <a:bodyPr wrap="square" rtlCol="0">
            <a:spAutoFit/>
          </a:bodyPr>
          <a:lstStyle/>
          <a:p>
            <a:pPr>
              <a:lnSpc>
                <a:spcPct val="200000"/>
              </a:lnSpc>
            </a:pPr>
            <a:r>
              <a:rPr lang="zh-CN" altLang="en-US" sz="3600" b="1" dirty="0" smtClean="0">
                <a:solidFill>
                  <a:srgbClr val="0070C0"/>
                </a:solidFill>
              </a:rPr>
              <a:t>带领</a:t>
            </a:r>
            <a:r>
              <a:rPr lang="en-US" altLang="zh-CN" sz="3600" b="1" dirty="0" smtClean="0">
                <a:solidFill>
                  <a:srgbClr val="0070C0"/>
                </a:solidFill>
              </a:rPr>
              <a:t>——</a:t>
            </a:r>
            <a:r>
              <a:rPr lang="zh-CN" altLang="en-US" sz="3600" b="1" dirty="0" smtClean="0">
                <a:solidFill>
                  <a:srgbClr val="0070C0"/>
                </a:solidFill>
              </a:rPr>
              <a:t>穿戴                       果园</a:t>
            </a:r>
            <a:r>
              <a:rPr lang="en-US" altLang="zh-CN" sz="3600" b="1" dirty="0" smtClean="0">
                <a:solidFill>
                  <a:srgbClr val="0070C0"/>
                </a:solidFill>
              </a:rPr>
              <a:t>——</a:t>
            </a:r>
            <a:r>
              <a:rPr lang="zh-CN" altLang="en-US" sz="3600" b="1" dirty="0" smtClean="0">
                <a:solidFill>
                  <a:srgbClr val="0070C0"/>
                </a:solidFill>
              </a:rPr>
              <a:t>圆心</a:t>
            </a:r>
            <a:endParaRPr lang="en-US" altLang="zh-CN" sz="3600" b="1" dirty="0" smtClean="0">
              <a:solidFill>
                <a:srgbClr val="0070C0"/>
              </a:solidFill>
            </a:endParaRPr>
          </a:p>
          <a:p>
            <a:pPr>
              <a:lnSpc>
                <a:spcPct val="200000"/>
              </a:lnSpc>
            </a:pPr>
            <a:r>
              <a:rPr lang="zh-CN" altLang="en-US" sz="3600" b="1" dirty="0" smtClean="0">
                <a:solidFill>
                  <a:srgbClr val="0070C0"/>
                </a:solidFill>
              </a:rPr>
              <a:t>以后</a:t>
            </a:r>
            <a:r>
              <a:rPr lang="en-US" altLang="zh-CN" sz="3600" b="1" dirty="0" smtClean="0">
                <a:solidFill>
                  <a:srgbClr val="0070C0"/>
                </a:solidFill>
              </a:rPr>
              <a:t>——</a:t>
            </a:r>
            <a:r>
              <a:rPr lang="zh-CN" altLang="en-US" sz="3600" b="1" dirty="0" smtClean="0">
                <a:solidFill>
                  <a:srgbClr val="0070C0"/>
                </a:solidFill>
              </a:rPr>
              <a:t>已经                        汽水</a:t>
            </a:r>
            <a:r>
              <a:rPr lang="en-US" altLang="zh-CN" sz="3600" b="1" dirty="0" smtClean="0">
                <a:solidFill>
                  <a:srgbClr val="0070C0"/>
                </a:solidFill>
              </a:rPr>
              <a:t>——</a:t>
            </a:r>
            <a:r>
              <a:rPr lang="zh-CN" altLang="en-US" sz="3600" b="1" dirty="0" smtClean="0">
                <a:solidFill>
                  <a:srgbClr val="0070C0"/>
                </a:solidFill>
              </a:rPr>
              <a:t>气体</a:t>
            </a:r>
            <a:endParaRPr lang="en-US" altLang="zh-CN" sz="3600" b="1" dirty="0" smtClean="0">
              <a:solidFill>
                <a:srgbClr val="0070C0"/>
              </a:solidFill>
            </a:endParaRPr>
          </a:p>
          <a:p>
            <a:pPr>
              <a:lnSpc>
                <a:spcPct val="200000"/>
              </a:lnSpc>
            </a:pPr>
            <a:r>
              <a:rPr lang="zh-CN" altLang="en-US" sz="3600" b="1" dirty="0" smtClean="0">
                <a:solidFill>
                  <a:srgbClr val="0070C0"/>
                </a:solidFill>
              </a:rPr>
              <a:t>再见</a:t>
            </a:r>
            <a:r>
              <a:rPr lang="en-US" altLang="zh-CN" sz="3600" b="1" dirty="0" smtClean="0">
                <a:solidFill>
                  <a:srgbClr val="0070C0"/>
                </a:solidFill>
              </a:rPr>
              <a:t>——</a:t>
            </a:r>
            <a:r>
              <a:rPr lang="zh-CN" altLang="en-US" sz="3600" b="1" dirty="0" smtClean="0">
                <a:solidFill>
                  <a:srgbClr val="0070C0"/>
                </a:solidFill>
              </a:rPr>
              <a:t>正在                        心情</a:t>
            </a:r>
            <a:r>
              <a:rPr lang="en-US" altLang="zh-CN" sz="3600" b="1" dirty="0" smtClean="0">
                <a:solidFill>
                  <a:srgbClr val="0070C0"/>
                </a:solidFill>
              </a:rPr>
              <a:t>——</a:t>
            </a:r>
            <a:r>
              <a:rPr lang="zh-CN" altLang="en-US" sz="3600" b="1" dirty="0" smtClean="0">
                <a:solidFill>
                  <a:srgbClr val="0070C0"/>
                </a:solidFill>
              </a:rPr>
              <a:t>晴天</a:t>
            </a:r>
            <a:endParaRPr lang="zh-CN" altLang="en-US" sz="3600" b="1" dirty="0">
              <a:solidFill>
                <a:srgbClr val="0070C0"/>
              </a:solidFill>
            </a:endParaRPr>
          </a:p>
        </p:txBody>
      </p:sp>
      <p:pic>
        <p:nvPicPr>
          <p:cNvPr id="11" name="图片 10" descr="71bOOOPIC11"/>
          <p:cNvPicPr>
            <a:picLocks noChangeAspect="1"/>
          </p:cNvPicPr>
          <p:nvPr/>
        </p:nvPicPr>
        <p:blipFill>
          <a:blip r:embed="rId1" cstate="print"/>
          <a:stretch>
            <a:fillRect/>
          </a:stretch>
        </p:blipFill>
        <p:spPr>
          <a:xfrm>
            <a:off x="9966960" y="5387340"/>
            <a:ext cx="1981200" cy="147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59" y="295275"/>
            <a:ext cx="3090455"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429691"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日积月累</a:t>
            </a:r>
            <a:endParaRPr lang="zh-CN" altLang="en-US" sz="4000" b="1" dirty="0">
              <a:latin typeface="黑体" panose="02010609060101010101" pitchFamily="2" charset="-122"/>
              <a:ea typeface="黑体" panose="02010609060101010101" pitchFamily="2" charset="-122"/>
            </a:endParaRPr>
          </a:p>
        </p:txBody>
      </p:sp>
      <p:sp>
        <p:nvSpPr>
          <p:cNvPr id="10" name="TextBox 9"/>
          <p:cNvSpPr txBox="1"/>
          <p:nvPr/>
        </p:nvSpPr>
        <p:spPr>
          <a:xfrm>
            <a:off x="0" y="1789483"/>
            <a:ext cx="6590581" cy="4031873"/>
          </a:xfrm>
          <a:prstGeom prst="rect">
            <a:avLst/>
          </a:prstGeom>
          <a:noFill/>
        </p:spPr>
        <p:txBody>
          <a:bodyPr wrap="square" rtlCol="0">
            <a:spAutoFit/>
          </a:bodyPr>
          <a:lstStyle/>
          <a:p>
            <a:pPr>
              <a:lnSpc>
                <a:spcPct val="200000"/>
              </a:lnSpc>
              <a:buFont typeface="Arial" panose="020B0604020202020204" pitchFamily="34" charset="0"/>
              <a:buChar char="•"/>
            </a:pPr>
            <a:r>
              <a:rPr lang="zh-CN" altLang="en-US" sz="3200" b="1" dirty="0" smtClean="0">
                <a:solidFill>
                  <a:srgbClr val="0070C0"/>
                </a:solidFill>
              </a:rPr>
              <a:t>冬天有一个节气叫“冬至”，它为什么叫“冬至”吗？</a:t>
            </a:r>
            <a:endParaRPr lang="en-US" altLang="zh-CN" sz="3200" b="1" dirty="0" smtClean="0">
              <a:solidFill>
                <a:srgbClr val="0070C0"/>
              </a:solidFill>
            </a:endParaRPr>
          </a:p>
          <a:p>
            <a:pPr>
              <a:lnSpc>
                <a:spcPct val="200000"/>
              </a:lnSpc>
              <a:buFont typeface="Arial" panose="020B0604020202020204" pitchFamily="34" charset="0"/>
              <a:buChar char="•"/>
            </a:pPr>
            <a:r>
              <a:rPr lang="zh-CN" altLang="en-US" sz="3200" b="1" dirty="0" smtClean="0">
                <a:solidFill>
                  <a:srgbClr val="0070C0"/>
                </a:solidFill>
              </a:rPr>
              <a:t>那一天有什么风俗？冬至之后，天气越来越寒冷，有多冷？谁能形容？</a:t>
            </a:r>
            <a:endParaRPr lang="zh-CN" altLang="en-US" sz="3200" b="1" dirty="0">
              <a:solidFill>
                <a:srgbClr val="0070C0"/>
              </a:solidFill>
            </a:endParaRPr>
          </a:p>
        </p:txBody>
      </p:sp>
      <p:pic>
        <p:nvPicPr>
          <p:cNvPr id="11" name="图片 10"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8194" name="Picture 2"/>
          <p:cNvPicPr>
            <a:picLocks noChangeAspect="1" noChangeArrowheads="1"/>
          </p:cNvPicPr>
          <p:nvPr/>
        </p:nvPicPr>
        <p:blipFill>
          <a:blip r:embed="rId2"/>
          <a:srcRect/>
          <a:stretch>
            <a:fillRect/>
          </a:stretch>
        </p:blipFill>
        <p:spPr bwMode="auto">
          <a:xfrm>
            <a:off x="6711351" y="1849647"/>
            <a:ext cx="5127524" cy="393005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59" y="295275"/>
            <a:ext cx="3090455"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429691"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日积月累</a:t>
            </a:r>
            <a:endParaRPr lang="zh-CN" altLang="en-US" sz="4000" b="1" dirty="0">
              <a:latin typeface="黑体" panose="02010609060101010101" pitchFamily="2" charset="-122"/>
              <a:ea typeface="黑体" panose="02010609060101010101" pitchFamily="2" charset="-122"/>
            </a:endParaRPr>
          </a:p>
        </p:txBody>
      </p:sp>
      <p:pic>
        <p:nvPicPr>
          <p:cNvPr id="11" name="图片 10"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9218" name="Picture 2"/>
          <p:cNvPicPr>
            <a:picLocks noChangeAspect="1" noChangeArrowheads="1"/>
          </p:cNvPicPr>
          <p:nvPr/>
        </p:nvPicPr>
        <p:blipFill>
          <a:blip r:embed="rId2"/>
          <a:srcRect/>
          <a:stretch>
            <a:fillRect/>
          </a:stretch>
        </p:blipFill>
        <p:spPr bwMode="auto">
          <a:xfrm>
            <a:off x="405532" y="1670201"/>
            <a:ext cx="5581200" cy="370637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6084589" y="1679726"/>
            <a:ext cx="5768105" cy="3703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59" y="295275"/>
            <a:ext cx="3090455"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429691"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日积月累</a:t>
            </a:r>
            <a:endParaRPr lang="zh-CN" altLang="en-US" sz="4000" b="1" dirty="0">
              <a:latin typeface="黑体" panose="02010609060101010101" pitchFamily="2" charset="-122"/>
              <a:ea typeface="黑体" panose="02010609060101010101" pitchFamily="2" charset="-122"/>
            </a:endParaRPr>
          </a:p>
        </p:txBody>
      </p:sp>
      <p:pic>
        <p:nvPicPr>
          <p:cNvPr id="11" name="图片 10"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10242" name="Picture 2"/>
          <p:cNvPicPr>
            <a:picLocks noChangeAspect="1" noChangeArrowheads="1"/>
          </p:cNvPicPr>
          <p:nvPr/>
        </p:nvPicPr>
        <p:blipFill>
          <a:blip r:embed="rId2"/>
          <a:srcRect/>
          <a:stretch>
            <a:fillRect/>
          </a:stretch>
        </p:blipFill>
        <p:spPr bwMode="auto">
          <a:xfrm>
            <a:off x="2294626" y="1662383"/>
            <a:ext cx="7435970" cy="4124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172097"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1" y="531495"/>
            <a:ext cx="2413362" cy="701040"/>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我爱阅读</a:t>
            </a:r>
            <a:endParaRPr lang="zh-CN" altLang="en-US" sz="4000" b="1" dirty="0">
              <a:latin typeface="黑体" panose="02010609060101010101" pitchFamily="2" charset="-122"/>
              <a:ea typeface="黑体" panose="02010609060101010101" pitchFamily="2" charset="-122"/>
            </a:endParaRPr>
          </a:p>
        </p:txBody>
      </p:sp>
      <p:pic>
        <p:nvPicPr>
          <p:cNvPr id="13" name="图片 12" descr="71bOOOPIC11"/>
          <p:cNvPicPr>
            <a:picLocks noChangeAspect="1"/>
          </p:cNvPicPr>
          <p:nvPr/>
        </p:nvPicPr>
        <p:blipFill>
          <a:blip r:embed="rId1" cstate="print"/>
          <a:stretch>
            <a:fillRect/>
          </a:stretch>
        </p:blipFill>
        <p:spPr>
          <a:xfrm>
            <a:off x="9966960" y="5387340"/>
            <a:ext cx="1981200" cy="1478280"/>
          </a:xfrm>
          <a:prstGeom prst="rect">
            <a:avLst/>
          </a:prstGeom>
        </p:spPr>
      </p:pic>
      <p:sp>
        <p:nvSpPr>
          <p:cNvPr id="4" name="文本框 3"/>
          <p:cNvSpPr txBox="1"/>
          <p:nvPr/>
        </p:nvSpPr>
        <p:spPr>
          <a:xfrm>
            <a:off x="1986642" y="2574736"/>
            <a:ext cx="7467601" cy="923330"/>
          </a:xfrm>
          <a:prstGeom prst="rect">
            <a:avLst/>
          </a:prstGeom>
          <a:noFill/>
          <a:ln>
            <a:solidFill>
              <a:schemeClr val="accent1"/>
            </a:solidFill>
          </a:ln>
        </p:spPr>
        <p:txBody>
          <a:bodyPr wrap="square" rtlCol="0" anchor="t">
            <a:spAutoFit/>
          </a:bodyPr>
          <a:p>
            <a:pPr>
              <a:lnSpc>
                <a:spcPct val="150000"/>
              </a:lnSpc>
            </a:pPr>
            <a:r>
              <a:rPr lang="zh-CN" altLang="en-US" sz="3600" b="1" dirty="0" smtClean="0">
                <a:solidFill>
                  <a:srgbClr val="FF0000"/>
                </a:solidFill>
              </a:rPr>
              <a:t>自主读绕口令</a:t>
            </a:r>
            <a:r>
              <a:rPr lang="en-US" altLang="zh-CN" sz="3600" b="1" dirty="0" smtClean="0">
                <a:solidFill>
                  <a:srgbClr val="FF0000"/>
                </a:solidFill>
              </a:rPr>
              <a:t>《</a:t>
            </a:r>
            <a:r>
              <a:rPr lang="zh-CN" altLang="en-US" sz="3600" b="1" dirty="0" smtClean="0">
                <a:solidFill>
                  <a:srgbClr val="FF0000"/>
                </a:solidFill>
              </a:rPr>
              <a:t>分不清是鸭还是霞</a:t>
            </a:r>
            <a:r>
              <a:rPr lang="en-US" altLang="zh-CN" sz="3600" b="1" dirty="0" smtClean="0">
                <a:solidFill>
                  <a:srgbClr val="FF0000"/>
                </a:solidFill>
              </a:rPr>
              <a:t>》</a:t>
            </a:r>
            <a:endParaRPr lang="en-US" altLang="zh-CN" sz="36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4-1511110949340-L"/>
          <p:cNvPicPr>
            <a:picLocks noChangeAspect="1"/>
          </p:cNvPicPr>
          <p:nvPr/>
        </p:nvPicPr>
        <p:blipFill>
          <a:blip r:embed="rId1"/>
          <a:stretch>
            <a:fillRect/>
          </a:stretch>
        </p:blipFill>
        <p:spPr>
          <a:xfrm>
            <a:off x="9087485" y="4925695"/>
            <a:ext cx="2947035" cy="1943735"/>
          </a:xfrm>
          <a:prstGeom prst="rect">
            <a:avLst/>
          </a:prstGeom>
        </p:spPr>
      </p:pic>
      <p:sp>
        <p:nvSpPr>
          <p:cNvPr id="7" name="虚尾箭头 6"/>
          <p:cNvSpPr/>
          <p:nvPr/>
        </p:nvSpPr>
        <p:spPr>
          <a:xfrm>
            <a:off x="518160" y="295275"/>
            <a:ext cx="272796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254885" cy="701040"/>
          </a:xfrm>
          <a:prstGeom prst="rect">
            <a:avLst/>
          </a:prstGeom>
          <a:noFill/>
        </p:spPr>
        <p:txBody>
          <a:bodyPr wrap="square" rtlCol="0">
            <a:spAutoFit/>
          </a:bodyPr>
          <a:lstStyle/>
          <a:p>
            <a:r>
              <a:rPr lang="zh-CN" altLang="en-US" sz="4000" b="1">
                <a:latin typeface="黑体" panose="02010609060101010101" pitchFamily="2" charset="-122"/>
                <a:ea typeface="黑体" panose="02010609060101010101" pitchFamily="2" charset="-122"/>
              </a:rPr>
              <a:t>教学目标</a:t>
            </a:r>
            <a:endParaRPr lang="zh-CN" altLang="en-US" sz="4000" b="1">
              <a:latin typeface="黑体" panose="02010609060101010101" pitchFamily="2" charset="-122"/>
              <a:ea typeface="黑体" panose="02010609060101010101" pitchFamily="2" charset="-122"/>
            </a:endParaRPr>
          </a:p>
        </p:txBody>
      </p:sp>
      <p:sp>
        <p:nvSpPr>
          <p:cNvPr id="10" name="文本框 9"/>
          <p:cNvSpPr txBox="1"/>
          <p:nvPr/>
        </p:nvSpPr>
        <p:spPr>
          <a:xfrm>
            <a:off x="2097405" y="1350010"/>
            <a:ext cx="7826375" cy="4615815"/>
          </a:xfrm>
          <a:prstGeom prst="rect">
            <a:avLst/>
          </a:prstGeom>
          <a:noFill/>
        </p:spPr>
        <p:txBody>
          <a:bodyPr wrap="square" rtlCol="0">
            <a:spAutoFit/>
          </a:bodyPr>
          <a:lstStyle/>
          <a:p>
            <a:pPr fontAlgn="auto">
              <a:lnSpc>
                <a:spcPct val="150000"/>
              </a:lnSpc>
            </a:pPr>
            <a:r>
              <a:rPr lang="en-US" altLang="zh-CN" sz="2800" b="1" dirty="0" smtClean="0">
                <a:latin typeface="楷体_GB2312" pitchFamily="49" charset="-122"/>
                <a:ea typeface="楷体_GB2312" pitchFamily="49" charset="-122"/>
                <a:cs typeface="+mn-ea"/>
              </a:rPr>
              <a:t>1.</a:t>
            </a:r>
            <a:r>
              <a:rPr lang="zh-CN" altLang="en-US" sz="2800" b="1" dirty="0" smtClean="0">
                <a:latin typeface="楷体_GB2312" pitchFamily="49" charset="-122"/>
                <a:ea typeface="楷体_GB2312" pitchFamily="49" charset="-122"/>
                <a:cs typeface="+mn-ea"/>
              </a:rPr>
              <a:t>学习和积累生字、词语。</a:t>
            </a:r>
            <a:r>
              <a:rPr lang="zh-CN" altLang="en-US" sz="2800" b="1" dirty="0">
                <a:solidFill>
                  <a:srgbClr val="FF0000"/>
                </a:solidFill>
                <a:latin typeface="楷体_GB2312" pitchFamily="49" charset="-122"/>
                <a:ea typeface="楷体_GB2312" pitchFamily="49" charset="-122"/>
                <a:cs typeface="+mn-ea"/>
              </a:rPr>
              <a:t>（重点）</a:t>
            </a:r>
            <a:endParaRPr lang="zh-CN" altLang="en-US" sz="2800" b="1" dirty="0">
              <a:solidFill>
                <a:srgbClr val="FF0000"/>
              </a:solidFill>
              <a:latin typeface="楷体_GB2312" pitchFamily="49" charset="-122"/>
              <a:ea typeface="楷体_GB2312" pitchFamily="49" charset="-122"/>
              <a:cs typeface="+mn-ea"/>
            </a:endParaRPr>
          </a:p>
          <a:p>
            <a:pPr fontAlgn="auto">
              <a:lnSpc>
                <a:spcPct val="150000"/>
              </a:lnSpc>
            </a:pPr>
            <a:r>
              <a:rPr sz="2800" b="1" dirty="0">
                <a:latin typeface="楷体_GB2312" pitchFamily="49" charset="-122"/>
                <a:ea typeface="楷体_GB2312" pitchFamily="49" charset="-122"/>
                <a:cs typeface="+mn-ea"/>
              </a:rPr>
              <a:t>2</a:t>
            </a:r>
            <a:r>
              <a:rPr lang="en-US" sz="2800" b="1" dirty="0" smtClean="0">
                <a:latin typeface="楷体_GB2312" pitchFamily="49" charset="-122"/>
                <a:ea typeface="楷体_GB2312" pitchFamily="49" charset="-122"/>
                <a:cs typeface="+mn-ea"/>
              </a:rPr>
              <a:t>.</a:t>
            </a:r>
            <a:r>
              <a:rPr lang="zh-CN" altLang="en-US" sz="2800" b="1" dirty="0" smtClean="0">
                <a:latin typeface="楷体_GB2312" pitchFamily="49" charset="-122"/>
                <a:ea typeface="楷体_GB2312" pitchFamily="49" charset="-122"/>
                <a:cs typeface="+mn-ea"/>
              </a:rPr>
              <a:t>学会用部首查字法查字。</a:t>
            </a:r>
            <a:r>
              <a:rPr lang="zh-CN" altLang="en-US" sz="2800" b="1" dirty="0" smtClean="0">
                <a:solidFill>
                  <a:srgbClr val="FF0000"/>
                </a:solidFill>
                <a:latin typeface="楷体_GB2312" pitchFamily="49" charset="-122"/>
                <a:ea typeface="楷体_GB2312" pitchFamily="49" charset="-122"/>
                <a:cs typeface="+mn-ea"/>
              </a:rPr>
              <a:t>（重点）</a:t>
            </a:r>
            <a:endParaRPr lang="en-US" sz="2800" b="1" dirty="0" smtClean="0">
              <a:latin typeface="楷体_GB2312" pitchFamily="49" charset="-122"/>
              <a:ea typeface="楷体_GB2312" pitchFamily="49" charset="-122"/>
              <a:cs typeface="+mn-ea"/>
            </a:endParaRPr>
          </a:p>
          <a:p>
            <a:pPr fontAlgn="auto">
              <a:lnSpc>
                <a:spcPct val="150000"/>
              </a:lnSpc>
            </a:pPr>
            <a:r>
              <a:rPr lang="en-US" altLang="zh-CN" sz="2800" b="1" dirty="0" smtClean="0">
                <a:latin typeface="楷体_GB2312" pitchFamily="49" charset="-122"/>
                <a:ea typeface="楷体_GB2312" pitchFamily="49" charset="-122"/>
                <a:cs typeface="+mn-ea"/>
              </a:rPr>
              <a:t>3</a:t>
            </a:r>
            <a:r>
              <a:rPr lang="en-US" sz="2800" b="1" dirty="0" smtClean="0">
                <a:latin typeface="楷体_GB2312" pitchFamily="49" charset="-122"/>
                <a:ea typeface="楷体_GB2312" pitchFamily="49" charset="-122"/>
                <a:cs typeface="+mn-ea"/>
              </a:rPr>
              <a:t>.</a:t>
            </a:r>
            <a:r>
              <a:rPr lang="zh-CN" altLang="en-US" sz="2800" b="1" dirty="0" smtClean="0">
                <a:latin typeface="楷体_GB2312" pitchFamily="49" charset="-122"/>
                <a:ea typeface="楷体_GB2312" pitchFamily="49" charset="-122"/>
                <a:cs typeface="+mn-ea"/>
              </a:rPr>
              <a:t>了解拟人的手法</a:t>
            </a:r>
            <a:r>
              <a:rPr sz="2800" b="1" dirty="0" smtClean="0">
                <a:latin typeface="楷体_GB2312" pitchFamily="49" charset="-122"/>
                <a:ea typeface="楷体_GB2312" pitchFamily="49" charset="-122"/>
                <a:cs typeface="+mn-ea"/>
              </a:rPr>
              <a:t>。</a:t>
            </a:r>
            <a:r>
              <a:rPr lang="zh-CN" altLang="en-US" sz="2800" b="1" dirty="0" smtClean="0">
                <a:solidFill>
                  <a:srgbClr val="FF0000"/>
                </a:solidFill>
                <a:latin typeface="楷体_GB2312" pitchFamily="49" charset="-122"/>
                <a:ea typeface="楷体_GB2312" pitchFamily="49" charset="-122"/>
                <a:cs typeface="+mn-ea"/>
                <a:sym typeface="+mn-ea"/>
              </a:rPr>
              <a:t>（难点）</a:t>
            </a:r>
            <a:endParaRPr sz="2800" b="1" dirty="0">
              <a:solidFill>
                <a:srgbClr val="FF0000"/>
              </a:solidFill>
              <a:latin typeface="楷体_GB2312" pitchFamily="49" charset="-122"/>
              <a:ea typeface="楷体_GB2312" pitchFamily="49" charset="-122"/>
              <a:cs typeface="+mn-ea"/>
            </a:endParaRPr>
          </a:p>
          <a:p>
            <a:pPr fontAlgn="auto">
              <a:lnSpc>
                <a:spcPct val="150000"/>
              </a:lnSpc>
            </a:pPr>
            <a:r>
              <a:rPr lang="en-US" sz="2800" b="1" dirty="0" smtClean="0">
                <a:latin typeface="楷体_GB2312" pitchFamily="49" charset="-122"/>
                <a:ea typeface="楷体_GB2312" pitchFamily="49" charset="-122"/>
                <a:cs typeface="+mn-ea"/>
              </a:rPr>
              <a:t>4.</a:t>
            </a:r>
            <a:r>
              <a:rPr lang="zh-CN" altLang="en-US" sz="2800" b="1" dirty="0" smtClean="0">
                <a:latin typeface="楷体_GB2312" pitchFamily="49" charset="-122"/>
                <a:ea typeface="楷体_GB2312" pitchFamily="49" charset="-122"/>
                <a:cs typeface="+mn-ea"/>
              </a:rPr>
              <a:t>仔细观察图片，写故事。</a:t>
            </a:r>
            <a:r>
              <a:rPr lang="zh-CN" altLang="en-US" sz="2800" b="1" dirty="0" smtClean="0">
                <a:solidFill>
                  <a:srgbClr val="FF0000"/>
                </a:solidFill>
                <a:latin typeface="楷体_GB2312" pitchFamily="49" charset="-122"/>
                <a:ea typeface="楷体_GB2312" pitchFamily="49" charset="-122"/>
                <a:cs typeface="+mn-ea"/>
                <a:sym typeface="+mn-ea"/>
              </a:rPr>
              <a:t> （难点）</a:t>
            </a:r>
            <a:endParaRPr lang="en-US" sz="2800" b="1" dirty="0" smtClean="0">
              <a:latin typeface="楷体_GB2312" pitchFamily="49" charset="-122"/>
              <a:ea typeface="楷体_GB2312" pitchFamily="49" charset="-122"/>
              <a:cs typeface="+mn-ea"/>
            </a:endParaRPr>
          </a:p>
          <a:p>
            <a:pPr fontAlgn="auto">
              <a:lnSpc>
                <a:spcPct val="150000"/>
              </a:lnSpc>
            </a:pPr>
            <a:r>
              <a:rPr lang="en-US" altLang="zh-CN" sz="2800" b="1" dirty="0" smtClean="0">
                <a:latin typeface="楷体_GB2312" pitchFamily="49" charset="-122"/>
                <a:ea typeface="楷体_GB2312" pitchFamily="49" charset="-122"/>
                <a:cs typeface="+mn-ea"/>
                <a:sym typeface="+mn-ea"/>
              </a:rPr>
              <a:t>5.</a:t>
            </a:r>
            <a:r>
              <a:rPr lang="zh-CN" altLang="en-US" sz="2800" b="1" dirty="0" smtClean="0">
                <a:latin typeface="楷体_GB2312" pitchFamily="49" charset="-122"/>
                <a:ea typeface="楷体_GB2312" pitchFamily="49" charset="-122"/>
                <a:cs typeface="+mn-ea"/>
                <a:sym typeface="+mn-ea"/>
              </a:rPr>
              <a:t>了解</a:t>
            </a:r>
            <a:r>
              <a:rPr lang="en-US" altLang="zh-CN" sz="2800" b="1" dirty="0" smtClean="0">
                <a:latin typeface="楷体_GB2312" pitchFamily="49" charset="-122"/>
                <a:ea typeface="楷体_GB2312" pitchFamily="49" charset="-122"/>
                <a:cs typeface="+mn-ea"/>
                <a:sym typeface="+mn-ea"/>
              </a:rPr>
              <a:t>《</a:t>
            </a:r>
            <a:r>
              <a:rPr lang="zh-CN" altLang="en-US" sz="2800" b="1" dirty="0" smtClean="0">
                <a:latin typeface="楷体_GB2312" pitchFamily="49" charset="-122"/>
                <a:ea typeface="楷体_GB2312" pitchFamily="49" charset="-122"/>
                <a:cs typeface="+mn-ea"/>
                <a:sym typeface="+mn-ea"/>
              </a:rPr>
              <a:t>数九歌</a:t>
            </a:r>
            <a:r>
              <a:rPr lang="en-US" altLang="zh-CN" sz="2800" b="1" dirty="0" smtClean="0">
                <a:latin typeface="楷体_GB2312" pitchFamily="49" charset="-122"/>
                <a:ea typeface="楷体_GB2312" pitchFamily="49" charset="-122"/>
                <a:cs typeface="+mn-ea"/>
                <a:sym typeface="+mn-ea"/>
              </a:rPr>
              <a:t>》</a:t>
            </a:r>
            <a:r>
              <a:rPr lang="zh-CN" altLang="en-US" sz="2800" b="1" dirty="0" smtClean="0">
                <a:latin typeface="楷体_GB2312" pitchFamily="49" charset="-122"/>
                <a:ea typeface="楷体_GB2312" pitchFamily="49" charset="-122"/>
                <a:cs typeface="+mn-ea"/>
                <a:sym typeface="+mn-ea"/>
              </a:rPr>
              <a:t>。</a:t>
            </a:r>
            <a:endParaRPr lang="en-US" altLang="zh-CN" sz="2800" b="1" dirty="0" smtClean="0">
              <a:latin typeface="楷体_GB2312" pitchFamily="49" charset="-122"/>
              <a:ea typeface="楷体_GB2312" pitchFamily="49" charset="-122"/>
              <a:cs typeface="+mn-ea"/>
              <a:sym typeface="+mn-ea"/>
            </a:endParaRPr>
          </a:p>
          <a:p>
            <a:pPr fontAlgn="auto">
              <a:lnSpc>
                <a:spcPct val="150000"/>
              </a:lnSpc>
            </a:pPr>
            <a:r>
              <a:rPr lang="en-US" altLang="zh-CN" sz="2800" b="1" dirty="0" smtClean="0">
                <a:latin typeface="楷体_GB2312" pitchFamily="49" charset="-122"/>
                <a:ea typeface="楷体_GB2312" pitchFamily="49" charset="-122"/>
                <a:cs typeface="+mn-ea"/>
                <a:sym typeface="+mn-ea"/>
              </a:rPr>
              <a:t>6.</a:t>
            </a:r>
            <a:r>
              <a:rPr lang="zh-CN" altLang="en-US" sz="2800" b="1" dirty="0" smtClean="0">
                <a:latin typeface="楷体_GB2312" pitchFamily="49" charset="-122"/>
                <a:ea typeface="楷体_GB2312" pitchFamily="49" charset="-122"/>
                <a:cs typeface="+mn-ea"/>
                <a:sym typeface="+mn-ea"/>
              </a:rPr>
              <a:t>正确、流利地朗读绕口令</a:t>
            </a:r>
            <a:r>
              <a:rPr lang="en-US" altLang="zh-CN" sz="2800" b="1" dirty="0" smtClean="0">
                <a:latin typeface="楷体_GB2312" pitchFamily="49" charset="-122"/>
                <a:ea typeface="楷体_GB2312" pitchFamily="49" charset="-122"/>
                <a:cs typeface="+mn-ea"/>
                <a:sym typeface="+mn-ea"/>
              </a:rPr>
              <a:t>《</a:t>
            </a:r>
            <a:r>
              <a:rPr lang="zh-CN" altLang="en-US" sz="2800" b="1" dirty="0" smtClean="0">
                <a:latin typeface="楷体_GB2312" pitchFamily="49" charset="-122"/>
                <a:ea typeface="楷体_GB2312" pitchFamily="49" charset="-122"/>
                <a:cs typeface="+mn-ea"/>
                <a:sym typeface="+mn-ea"/>
              </a:rPr>
              <a:t>分不清是鸭子、还是霞</a:t>
            </a:r>
            <a:r>
              <a:rPr lang="en-US" altLang="zh-CN" sz="2800" b="1" dirty="0" smtClean="0">
                <a:latin typeface="楷体_GB2312" pitchFamily="49" charset="-122"/>
                <a:ea typeface="楷体_GB2312" pitchFamily="49" charset="-122"/>
                <a:cs typeface="+mn-ea"/>
                <a:sym typeface="+mn-ea"/>
              </a:rPr>
              <a:t>》</a:t>
            </a:r>
            <a:r>
              <a:rPr lang="zh-CN" altLang="en-US" sz="2800" b="1" dirty="0" smtClean="0">
                <a:latin typeface="楷体_GB2312" pitchFamily="49" charset="-122"/>
                <a:ea typeface="楷体_GB2312" pitchFamily="49" charset="-122"/>
                <a:cs typeface="+mn-ea"/>
                <a:sym typeface="+mn-ea"/>
              </a:rPr>
              <a:t>，了解绕口令的意思。</a:t>
            </a:r>
            <a:r>
              <a:rPr lang="zh-CN" altLang="en-US" sz="2800" b="1" dirty="0" smtClean="0">
                <a:solidFill>
                  <a:srgbClr val="FF0000"/>
                </a:solidFill>
                <a:latin typeface="楷体_GB2312" pitchFamily="49" charset="-122"/>
                <a:ea typeface="楷体_GB2312" pitchFamily="49" charset="-122"/>
                <a:cs typeface="+mn-ea"/>
                <a:sym typeface="+mn-ea"/>
              </a:rPr>
              <a:t>（</a:t>
            </a:r>
            <a:r>
              <a:rPr lang="zh-CN" altLang="en-US" sz="2800" b="1" dirty="0">
                <a:solidFill>
                  <a:srgbClr val="FF0000"/>
                </a:solidFill>
                <a:latin typeface="楷体_GB2312" pitchFamily="49" charset="-122"/>
                <a:ea typeface="楷体_GB2312" pitchFamily="49" charset="-122"/>
                <a:cs typeface="+mn-ea"/>
                <a:sym typeface="+mn-ea"/>
              </a:rPr>
              <a:t>难点）</a:t>
            </a:r>
            <a:endParaRPr lang="en-US" altLang="zh-CN" sz="2800" b="1" dirty="0" smtClean="0">
              <a:latin typeface="楷体_GB2312" pitchFamily="49" charset="-122"/>
              <a:ea typeface="楷体_GB2312" pitchFamily="49" charset="-122"/>
              <a:cs typeface="+mn-ea"/>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272796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254885" cy="701040"/>
          </a:xfrm>
          <a:prstGeom prst="rect">
            <a:avLst/>
          </a:prstGeom>
          <a:noFill/>
        </p:spPr>
        <p:txBody>
          <a:bodyPr wrap="square" rtlCol="0">
            <a:spAutoFit/>
          </a:bodyPr>
          <a:lstStyle/>
          <a:p>
            <a:r>
              <a:rPr lang="zh-CN" altLang="en-US" sz="4000" b="1">
                <a:latin typeface="黑体" panose="02010609060101010101" pitchFamily="2" charset="-122"/>
                <a:ea typeface="黑体" panose="02010609060101010101" pitchFamily="2" charset="-122"/>
              </a:rPr>
              <a:t>板书设计</a:t>
            </a:r>
            <a:endParaRPr lang="zh-CN" altLang="en-US" sz="4000" b="1">
              <a:latin typeface="黑体" panose="02010609060101010101" pitchFamily="2" charset="-122"/>
              <a:ea typeface="黑体" panose="02010609060101010101" pitchFamily="2" charset="-122"/>
            </a:endParaRPr>
          </a:p>
        </p:txBody>
      </p:sp>
      <p:pic>
        <p:nvPicPr>
          <p:cNvPr id="33" name="图片 32" descr="71bOOOPIC11"/>
          <p:cNvPicPr>
            <a:picLocks noChangeAspect="1"/>
          </p:cNvPicPr>
          <p:nvPr/>
        </p:nvPicPr>
        <p:blipFill>
          <a:blip r:embed="rId1" cstate="print"/>
          <a:stretch>
            <a:fillRect/>
          </a:stretch>
        </p:blipFill>
        <p:spPr>
          <a:xfrm>
            <a:off x="9966960" y="5387340"/>
            <a:ext cx="1981200" cy="1478280"/>
          </a:xfrm>
          <a:prstGeom prst="rect">
            <a:avLst/>
          </a:prstGeom>
        </p:spPr>
      </p:pic>
      <p:sp>
        <p:nvSpPr>
          <p:cNvPr id="2" name="文本框 1"/>
          <p:cNvSpPr txBox="1"/>
          <p:nvPr/>
        </p:nvSpPr>
        <p:spPr>
          <a:xfrm>
            <a:off x="1884616" y="1676574"/>
            <a:ext cx="7874526" cy="3538220"/>
          </a:xfrm>
          <a:prstGeom prst="rect">
            <a:avLst/>
          </a:prstGeom>
          <a:noFill/>
        </p:spPr>
        <p:txBody>
          <a:bodyPr wrap="square" rtlCol="0" anchor="t">
            <a:spAutoFit/>
          </a:bodyPr>
          <a:lstStyle/>
          <a:p>
            <a:pPr>
              <a:lnSpc>
                <a:spcPct val="200000"/>
              </a:lnSpc>
            </a:pPr>
            <a:r>
              <a:rPr lang="zh-CN" altLang="en-US" sz="4800" b="1" dirty="0" smtClean="0"/>
              <a:t>                 语文园地七</a:t>
            </a:r>
            <a:endParaRPr lang="en-US" altLang="zh-CN" sz="4800" b="1" dirty="0" smtClean="0"/>
          </a:p>
          <a:p>
            <a:pPr algn="ctr">
              <a:lnSpc>
                <a:spcPct val="200000"/>
              </a:lnSpc>
            </a:pPr>
            <a:r>
              <a:rPr lang="zh-CN" altLang="en-US" sz="3200" b="1" dirty="0" smtClean="0"/>
              <a:t>数九歌</a:t>
            </a:r>
            <a:endParaRPr lang="en-US" altLang="zh-CN" sz="3200" b="1" dirty="0" smtClean="0"/>
          </a:p>
          <a:p>
            <a:pPr algn="ctr">
              <a:lnSpc>
                <a:spcPct val="200000"/>
              </a:lnSpc>
            </a:pPr>
            <a:r>
              <a:rPr lang="zh-CN" altLang="en-US" sz="3200" b="1" dirty="0" smtClean="0"/>
              <a:t>分不清是鸭还是霞</a:t>
            </a:r>
            <a:endParaRPr lang="zh-CN" altLang="en-US" sz="32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272796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254885" cy="701040"/>
          </a:xfrm>
          <a:prstGeom prst="rect">
            <a:avLst/>
          </a:prstGeom>
          <a:noFill/>
        </p:spPr>
        <p:txBody>
          <a:bodyPr wrap="square" rtlCol="0">
            <a:spAutoFit/>
          </a:bodyPr>
          <a:lstStyle/>
          <a:p>
            <a:r>
              <a:rPr lang="zh-CN" altLang="en-US" sz="4000" b="1">
                <a:latin typeface="黑体" panose="02010609060101010101" pitchFamily="2" charset="-122"/>
                <a:ea typeface="黑体" panose="02010609060101010101" pitchFamily="2" charset="-122"/>
              </a:rPr>
              <a:t>课时作业</a:t>
            </a:r>
            <a:endParaRPr lang="zh-CN" altLang="en-US" sz="4000" b="1">
              <a:latin typeface="黑体" panose="02010609060101010101" pitchFamily="2" charset="-122"/>
              <a:ea typeface="黑体" panose="02010609060101010101" pitchFamily="2" charset="-122"/>
            </a:endParaRPr>
          </a:p>
        </p:txBody>
      </p:sp>
      <p:pic>
        <p:nvPicPr>
          <p:cNvPr id="33" name="图片 32" descr="71bOOOPIC11"/>
          <p:cNvPicPr>
            <a:picLocks noChangeAspect="1"/>
          </p:cNvPicPr>
          <p:nvPr/>
        </p:nvPicPr>
        <p:blipFill>
          <a:blip r:embed="rId1" cstate="print"/>
          <a:stretch>
            <a:fillRect/>
          </a:stretch>
        </p:blipFill>
        <p:spPr>
          <a:xfrm>
            <a:off x="9966960" y="5387340"/>
            <a:ext cx="1981200" cy="1478280"/>
          </a:xfrm>
          <a:prstGeom prst="rect">
            <a:avLst/>
          </a:prstGeom>
        </p:spPr>
      </p:pic>
      <p:sp>
        <p:nvSpPr>
          <p:cNvPr id="10" name="矩形 9"/>
          <p:cNvSpPr/>
          <p:nvPr/>
        </p:nvSpPr>
        <p:spPr>
          <a:xfrm>
            <a:off x="338052" y="1413946"/>
            <a:ext cx="11549148" cy="5237020"/>
          </a:xfrm>
          <a:prstGeom prst="rect">
            <a:avLst/>
          </a:prstGeom>
          <a:solidFill>
            <a:schemeClr val="accent6">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2400" b="1" dirty="0">
              <a:solidFill>
                <a:schemeClr val="tx1"/>
              </a:solidFill>
              <a:latin typeface="楷体" panose="02010609060101010101" charset="-122"/>
              <a:ea typeface="楷体" panose="02010609060101010101" charset="-122"/>
            </a:endParaRPr>
          </a:p>
        </p:txBody>
      </p:sp>
      <p:sp>
        <p:nvSpPr>
          <p:cNvPr id="12" name="TextBox 11"/>
          <p:cNvSpPr txBox="1"/>
          <p:nvPr/>
        </p:nvSpPr>
        <p:spPr>
          <a:xfrm>
            <a:off x="440442" y="1466003"/>
            <a:ext cx="11360494" cy="4892675"/>
          </a:xfrm>
          <a:prstGeom prst="rect">
            <a:avLst/>
          </a:prstGeom>
          <a:noFill/>
        </p:spPr>
        <p:txBody>
          <a:bodyPr wrap="square" rtlCol="0">
            <a:spAutoFit/>
          </a:bodyPr>
          <a:lstStyle/>
          <a:p>
            <a:pPr>
              <a:lnSpc>
                <a:spcPct val="150000"/>
              </a:lnSpc>
            </a:pPr>
            <a:r>
              <a:rPr lang="zh-CN" altLang="en-US" sz="2600" b="1" dirty="0" smtClean="0">
                <a:latin typeface="+mn-ea"/>
              </a:rPr>
              <a:t>一、形近字组词。</a:t>
            </a:r>
            <a:endParaRPr lang="en-US" altLang="zh-CN" sz="2600" b="1" dirty="0" smtClean="0">
              <a:latin typeface="+mn-ea"/>
            </a:endParaRPr>
          </a:p>
          <a:p>
            <a:pPr>
              <a:lnSpc>
                <a:spcPct val="150000"/>
              </a:lnSpc>
            </a:pPr>
            <a:r>
              <a:rPr lang="en-US" altLang="zh-CN" sz="2600" dirty="0" smtClean="0">
                <a:latin typeface="+mn-ea"/>
              </a:rPr>
              <a:t>    </a:t>
            </a:r>
            <a:r>
              <a:rPr lang="zh-CN" altLang="en-US" sz="2600" dirty="0" smtClean="0">
                <a:latin typeface="+mn-ea"/>
              </a:rPr>
              <a:t>组（</a:t>
            </a:r>
            <a:r>
              <a:rPr lang="zh-CN" altLang="en-US" sz="2600" dirty="0" smtClean="0">
                <a:solidFill>
                  <a:srgbClr val="0070C0"/>
                </a:solidFill>
                <a:latin typeface="+mn-ea"/>
              </a:rPr>
              <a:t>组词</a:t>
            </a:r>
            <a:r>
              <a:rPr lang="zh-CN" altLang="en-US" sz="2600" dirty="0" smtClean="0">
                <a:latin typeface="+mn-ea"/>
              </a:rPr>
              <a:t>）           勺（</a:t>
            </a:r>
            <a:r>
              <a:rPr lang="zh-CN" altLang="en-US" sz="2600" dirty="0" smtClean="0">
                <a:solidFill>
                  <a:srgbClr val="0070C0"/>
                </a:solidFill>
                <a:latin typeface="+mn-ea"/>
              </a:rPr>
              <a:t>勺子</a:t>
            </a:r>
            <a:r>
              <a:rPr lang="zh-CN" altLang="en-US" sz="2600" dirty="0" smtClean="0">
                <a:latin typeface="+mn-ea"/>
              </a:rPr>
              <a:t>）           名（</a:t>
            </a:r>
            <a:r>
              <a:rPr lang="zh-CN" altLang="en-US" sz="2600" dirty="0" smtClean="0">
                <a:solidFill>
                  <a:srgbClr val="0070C0"/>
                </a:solidFill>
                <a:latin typeface="+mn-ea"/>
              </a:rPr>
              <a:t>名字</a:t>
            </a:r>
            <a:r>
              <a:rPr lang="zh-CN" altLang="en-US" sz="2600" dirty="0" smtClean="0">
                <a:latin typeface="+mn-ea"/>
              </a:rPr>
              <a:t>）</a:t>
            </a:r>
            <a:endParaRPr lang="en-US" altLang="zh-CN" sz="2600" dirty="0" smtClean="0">
              <a:latin typeface="+mn-ea"/>
            </a:endParaRPr>
          </a:p>
          <a:p>
            <a:pPr>
              <a:lnSpc>
                <a:spcPct val="150000"/>
              </a:lnSpc>
            </a:pPr>
            <a:r>
              <a:rPr lang="en-US" altLang="zh-CN" sz="2600" dirty="0" smtClean="0">
                <a:latin typeface="+mn-ea"/>
              </a:rPr>
              <a:t>    </a:t>
            </a:r>
            <a:r>
              <a:rPr lang="zh-CN" altLang="en-US" sz="2600" dirty="0" smtClean="0">
                <a:latin typeface="+mn-ea"/>
              </a:rPr>
              <a:t>祖（</a:t>
            </a:r>
            <a:r>
              <a:rPr lang="zh-CN" altLang="en-US" sz="2600" dirty="0" smtClean="0">
                <a:solidFill>
                  <a:srgbClr val="0070C0"/>
                </a:solidFill>
                <a:latin typeface="+mn-ea"/>
              </a:rPr>
              <a:t>祖父</a:t>
            </a:r>
            <a:r>
              <a:rPr lang="zh-CN" altLang="en-US" sz="2600" dirty="0" smtClean="0">
                <a:latin typeface="+mn-ea"/>
              </a:rPr>
              <a:t>）           句（</a:t>
            </a:r>
            <a:r>
              <a:rPr lang="zh-CN" altLang="en-US" sz="2600" dirty="0" smtClean="0">
                <a:solidFill>
                  <a:srgbClr val="0070C0"/>
                </a:solidFill>
                <a:latin typeface="+mn-ea"/>
              </a:rPr>
              <a:t>语句</a:t>
            </a:r>
            <a:r>
              <a:rPr lang="zh-CN" altLang="en-US" sz="2600" dirty="0" smtClean="0">
                <a:latin typeface="+mn-ea"/>
              </a:rPr>
              <a:t>）           各（</a:t>
            </a:r>
            <a:r>
              <a:rPr lang="zh-CN" altLang="en-US" sz="2600" dirty="0" smtClean="0">
                <a:solidFill>
                  <a:srgbClr val="0070C0"/>
                </a:solidFill>
                <a:latin typeface="+mn-ea"/>
              </a:rPr>
              <a:t>各人</a:t>
            </a:r>
            <a:r>
              <a:rPr lang="zh-CN" altLang="en-US" sz="2600" dirty="0" smtClean="0">
                <a:latin typeface="+mn-ea"/>
              </a:rPr>
              <a:t>）</a:t>
            </a:r>
            <a:endParaRPr lang="en-US" altLang="zh-CN" sz="2600" dirty="0" smtClean="0">
              <a:latin typeface="+mn-ea"/>
            </a:endParaRPr>
          </a:p>
          <a:p>
            <a:pPr>
              <a:lnSpc>
                <a:spcPct val="150000"/>
              </a:lnSpc>
            </a:pPr>
            <a:r>
              <a:rPr lang="zh-CN" altLang="en-US" sz="2600" b="1" dirty="0" smtClean="0">
                <a:latin typeface="+mn-ea"/>
              </a:rPr>
              <a:t>二、划去不正确的读音。</a:t>
            </a:r>
            <a:endParaRPr lang="en-US" altLang="zh-CN" sz="2600" b="1" dirty="0" smtClean="0">
              <a:latin typeface="+mn-ea"/>
            </a:endParaRPr>
          </a:p>
          <a:p>
            <a:pPr>
              <a:lnSpc>
                <a:spcPct val="150000"/>
              </a:lnSpc>
            </a:pPr>
            <a:r>
              <a:rPr lang="en-US" altLang="zh-CN" sz="2600" b="1" dirty="0" smtClean="0">
                <a:latin typeface="+mn-ea"/>
              </a:rPr>
              <a:t>   </a:t>
            </a:r>
            <a:r>
              <a:rPr lang="en-US" altLang="zh-CN" sz="2600" dirty="0" smtClean="0">
                <a:latin typeface="+mn-ea"/>
              </a:rPr>
              <a:t>1</a:t>
            </a:r>
            <a:r>
              <a:rPr lang="zh-CN" altLang="en-US" sz="2600" dirty="0" smtClean="0">
                <a:latin typeface="+mn-ea"/>
              </a:rPr>
              <a:t>、我数（</a:t>
            </a:r>
            <a:r>
              <a:rPr lang="en-US" altLang="zh-CN" sz="2600" dirty="0" err="1" smtClean="0">
                <a:latin typeface="+mn-ea"/>
              </a:rPr>
              <a:t>shǔ</a:t>
            </a:r>
            <a:r>
              <a:rPr lang="en-US" altLang="zh-CN" sz="2600" dirty="0" smtClean="0">
                <a:latin typeface="+mn-ea"/>
              </a:rPr>
              <a:t>   </a:t>
            </a:r>
            <a:r>
              <a:rPr lang="en-US" altLang="zh-CN" sz="2600" dirty="0" err="1" smtClean="0">
                <a:latin typeface="+mn-ea"/>
              </a:rPr>
              <a:t>shù</a:t>
            </a:r>
            <a:r>
              <a:rPr lang="zh-CN" altLang="en-US" sz="2600" dirty="0" smtClean="0">
                <a:latin typeface="+mn-ea"/>
              </a:rPr>
              <a:t>）来数去，只有六个孩子。</a:t>
            </a:r>
            <a:endParaRPr lang="en-US" altLang="zh-CN" sz="2600" dirty="0" smtClean="0">
              <a:latin typeface="+mn-ea"/>
            </a:endParaRPr>
          </a:p>
          <a:p>
            <a:pPr>
              <a:lnSpc>
                <a:spcPct val="150000"/>
              </a:lnSpc>
            </a:pPr>
            <a:r>
              <a:rPr lang="en-US" altLang="zh-CN" sz="2600" dirty="0" smtClean="0">
                <a:latin typeface="+mn-ea"/>
              </a:rPr>
              <a:t>   2</a:t>
            </a:r>
            <a:r>
              <a:rPr lang="zh-CN" altLang="en-US" sz="2600" dirty="0" smtClean="0">
                <a:latin typeface="+mn-ea"/>
              </a:rPr>
              <a:t>、小红数（</a:t>
            </a:r>
            <a:r>
              <a:rPr lang="en-US" altLang="zh-CN" sz="2600" dirty="0" err="1" smtClean="0">
                <a:latin typeface="+mn-ea"/>
              </a:rPr>
              <a:t>shǔ</a:t>
            </a:r>
            <a:r>
              <a:rPr lang="en-US" altLang="zh-CN" sz="2600" dirty="0" smtClean="0">
                <a:latin typeface="+mn-ea"/>
              </a:rPr>
              <a:t>   </a:t>
            </a:r>
            <a:r>
              <a:rPr lang="en-US" altLang="zh-CN" sz="2600" dirty="0" err="1" smtClean="0">
                <a:latin typeface="+mn-ea"/>
              </a:rPr>
              <a:t>shù</a:t>
            </a:r>
            <a:r>
              <a:rPr lang="zh-CN" altLang="en-US" sz="2600" dirty="0" smtClean="0">
                <a:latin typeface="+mn-ea"/>
              </a:rPr>
              <a:t>）起数（</a:t>
            </a:r>
            <a:r>
              <a:rPr lang="en-US" altLang="zh-CN" sz="2600" dirty="0" err="1" smtClean="0">
                <a:latin typeface="+mn-ea"/>
              </a:rPr>
              <a:t>shǔ</a:t>
            </a:r>
            <a:r>
              <a:rPr lang="en-US" altLang="zh-CN" sz="2600" dirty="0" smtClean="0">
                <a:latin typeface="+mn-ea"/>
              </a:rPr>
              <a:t>   </a:t>
            </a:r>
            <a:r>
              <a:rPr lang="en-US" altLang="zh-CN" sz="2600" dirty="0" err="1" smtClean="0">
                <a:latin typeface="+mn-ea"/>
              </a:rPr>
              <a:t>shù</a:t>
            </a:r>
            <a:r>
              <a:rPr lang="zh-CN" altLang="en-US" sz="2600" dirty="0" smtClean="0">
                <a:latin typeface="+mn-ea"/>
              </a:rPr>
              <a:t>）去。</a:t>
            </a:r>
            <a:endParaRPr lang="en-US" altLang="zh-CN" sz="2600" dirty="0" smtClean="0">
              <a:latin typeface="+mn-ea"/>
            </a:endParaRPr>
          </a:p>
          <a:p>
            <a:pPr>
              <a:lnSpc>
                <a:spcPct val="150000"/>
              </a:lnSpc>
            </a:pPr>
            <a:r>
              <a:rPr lang="en-US" altLang="zh-CN" sz="2600" dirty="0" smtClean="0">
                <a:latin typeface="+mn-ea"/>
              </a:rPr>
              <a:t>   3</a:t>
            </a:r>
            <a:r>
              <a:rPr lang="zh-CN" altLang="en-US" sz="2600" dirty="0" smtClean="0">
                <a:latin typeface="+mn-ea"/>
              </a:rPr>
              <a:t>、朝（</a:t>
            </a:r>
            <a:r>
              <a:rPr lang="en-US" altLang="zh-CN" sz="2600" dirty="0" err="1" smtClean="0">
                <a:latin typeface="+mn-ea"/>
              </a:rPr>
              <a:t>zhāo</a:t>
            </a:r>
            <a:r>
              <a:rPr lang="en-US" altLang="zh-CN" sz="2600" dirty="0" smtClean="0">
                <a:latin typeface="+mn-ea"/>
              </a:rPr>
              <a:t>  </a:t>
            </a:r>
            <a:r>
              <a:rPr lang="en-US" altLang="zh-CN" sz="2600" dirty="0" err="1" smtClean="0">
                <a:latin typeface="+mn-ea"/>
              </a:rPr>
              <a:t>cháo</a:t>
            </a:r>
            <a:r>
              <a:rPr lang="zh-CN" altLang="en-US" sz="2600" dirty="0" smtClean="0">
                <a:latin typeface="+mn-ea"/>
              </a:rPr>
              <a:t>）霞不出门，晚霞行千里。</a:t>
            </a:r>
            <a:endParaRPr lang="en-US" altLang="zh-CN" sz="2600" dirty="0" smtClean="0">
              <a:latin typeface="+mn-ea"/>
            </a:endParaRPr>
          </a:p>
          <a:p>
            <a:pPr>
              <a:lnSpc>
                <a:spcPct val="150000"/>
              </a:lnSpc>
            </a:pPr>
            <a:r>
              <a:rPr lang="en-US" altLang="zh-CN" sz="2600" dirty="0" smtClean="0">
                <a:latin typeface="+mn-ea"/>
              </a:rPr>
              <a:t>   4</a:t>
            </a:r>
            <a:r>
              <a:rPr lang="zh-CN" altLang="en-US" sz="2600" dirty="0" smtClean="0">
                <a:latin typeface="+mn-ea"/>
              </a:rPr>
              <a:t>、张衡是汉朝（</a:t>
            </a:r>
            <a:r>
              <a:rPr lang="en-US" altLang="zh-CN" sz="2600" dirty="0" err="1" smtClean="0">
                <a:latin typeface="+mn-ea"/>
              </a:rPr>
              <a:t>zhāo</a:t>
            </a:r>
            <a:r>
              <a:rPr lang="en-US" altLang="zh-CN" sz="2600" dirty="0" smtClean="0">
                <a:latin typeface="+mn-ea"/>
              </a:rPr>
              <a:t>  </a:t>
            </a:r>
            <a:r>
              <a:rPr lang="en-US" altLang="zh-CN" sz="2600" dirty="0" err="1" smtClean="0">
                <a:latin typeface="+mn-ea"/>
              </a:rPr>
              <a:t>cháo</a:t>
            </a:r>
            <a:r>
              <a:rPr lang="zh-CN" altLang="en-US" sz="2600" dirty="0" smtClean="0">
                <a:latin typeface="+mn-ea"/>
              </a:rPr>
              <a:t>）人，是我国古代著名的天文学家。</a:t>
            </a:r>
            <a:endParaRPr lang="zh-CN" altLang="en-US" sz="2600"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Bottom)">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slide(fromBottom)">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slide(fromBottom)">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slide(fromBottom)">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slide(fromBottom)">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slide(fromBottom)">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slide(fromBottom)">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slide(fromBottom)">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28255-131223141I050"/>
          <p:cNvPicPr>
            <a:picLocks noChangeAspect="1"/>
          </p:cNvPicPr>
          <p:nvPr/>
        </p:nvPicPr>
        <p:blipFill>
          <a:blip r:embed="rId1"/>
          <a:stretch>
            <a:fillRect/>
          </a:stretch>
        </p:blipFill>
        <p:spPr>
          <a:xfrm>
            <a:off x="1120140" y="577215"/>
            <a:ext cx="9951720" cy="5704205"/>
          </a:xfrm>
          <a:prstGeom prst="rect">
            <a:avLst/>
          </a:prstGeom>
        </p:spPr>
      </p:pic>
      <p:sp>
        <p:nvSpPr>
          <p:cNvPr id="5" name="文本框 4"/>
          <p:cNvSpPr txBox="1"/>
          <p:nvPr/>
        </p:nvSpPr>
        <p:spPr>
          <a:xfrm>
            <a:off x="2621280" y="3276600"/>
            <a:ext cx="5257800" cy="2286000"/>
          </a:xfrm>
          <a:prstGeom prst="rect">
            <a:avLst/>
          </a:prstGeom>
          <a:noFill/>
        </p:spPr>
        <p:txBody>
          <a:bodyPr wrap="square" rtlCol="0">
            <a:spAutoFit/>
          </a:bodyPr>
          <a:lstStyle/>
          <a:p>
            <a:pPr>
              <a:lnSpc>
                <a:spcPct val="150000"/>
              </a:lnSpc>
            </a:pPr>
            <a:r>
              <a:rPr lang="zh-CN" altLang="en-US" sz="4800" b="1">
                <a:solidFill>
                  <a:srgbClr val="C00000"/>
                </a:solidFill>
                <a:latin typeface="楷体" panose="02010609060101010101" charset="-122"/>
                <a:ea typeface="楷体" panose="02010609060101010101" charset="-122"/>
              </a:rPr>
              <a:t>今天的你们很棒哦！明天继续加油！！</a:t>
            </a:r>
            <a:endParaRPr lang="zh-CN" altLang="en-US" sz="4800" b="1">
              <a:solidFill>
                <a:srgbClr val="C0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208520" y="2758440"/>
            <a:ext cx="4023360" cy="1005840"/>
          </a:xfrm>
          <a:prstGeom prst="rect">
            <a:avLst/>
          </a:prstGeom>
          <a:noFill/>
        </p:spPr>
        <p:txBody>
          <a:bodyPr wrap="square" rtlCol="0">
            <a:spAutoFit/>
          </a:bodyPr>
          <a:lstStyle/>
          <a:p>
            <a:r>
              <a:rPr lang="zh-CN" altLang="en-US" sz="6000" b="1" dirty="0" smtClean="0">
                <a:latin typeface="楷体" panose="02010609060101010101" charset="-122"/>
                <a:ea typeface="楷体" panose="02010609060101010101" charset="-122"/>
              </a:rPr>
              <a:t>第一</a:t>
            </a:r>
            <a:r>
              <a:rPr lang="zh-CN" altLang="en-US" sz="6000" b="1" dirty="0">
                <a:latin typeface="楷体" panose="02010609060101010101" charset="-122"/>
                <a:ea typeface="楷体" panose="02010609060101010101" charset="-122"/>
              </a:rPr>
              <a:t>课时</a:t>
            </a:r>
            <a:endParaRPr lang="zh-CN" altLang="en-US" sz="6000" b="1" dirty="0">
              <a:latin typeface="楷体" panose="02010609060101010101" charset="-122"/>
              <a:ea typeface="楷体" panose="02010609060101010101" charset="-122"/>
            </a:endParaRPr>
          </a:p>
        </p:txBody>
      </p:sp>
      <p:pic>
        <p:nvPicPr>
          <p:cNvPr id="2" name="Picture 2"/>
          <p:cNvPicPr>
            <a:picLocks noChangeAspect="1" noChangeArrowheads="1"/>
          </p:cNvPicPr>
          <p:nvPr/>
        </p:nvPicPr>
        <p:blipFill>
          <a:blip r:embed="rId1"/>
          <a:srcRect/>
          <a:stretch>
            <a:fillRect/>
          </a:stretch>
        </p:blipFill>
        <p:spPr bwMode="auto">
          <a:xfrm>
            <a:off x="727494" y="1466222"/>
            <a:ext cx="5784216" cy="3795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638204"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786842"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识字加油站</a:t>
            </a:r>
            <a:endParaRPr lang="zh-CN" altLang="en-US" sz="4000" b="1" dirty="0">
              <a:latin typeface="黑体" panose="02010609060101010101" pitchFamily="2" charset="-122"/>
              <a:ea typeface="黑体" panose="02010609060101010101" pitchFamily="2" charset="-122"/>
            </a:endParaRPr>
          </a:p>
        </p:txBody>
      </p:sp>
      <p:pic>
        <p:nvPicPr>
          <p:cNvPr id="8" name="图片 7"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2" name="Picture 2"/>
          <p:cNvPicPr>
            <a:picLocks noChangeAspect="1" noChangeArrowheads="1"/>
          </p:cNvPicPr>
          <p:nvPr/>
        </p:nvPicPr>
        <p:blipFill>
          <a:blip r:embed="rId2"/>
          <a:srcRect/>
          <a:stretch>
            <a:fillRect/>
          </a:stretch>
        </p:blipFill>
        <p:spPr bwMode="auto">
          <a:xfrm>
            <a:off x="0" y="1775422"/>
            <a:ext cx="3949287" cy="2848335"/>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4108780" y="1811547"/>
            <a:ext cx="4207084" cy="2818321"/>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8448135" y="1790971"/>
            <a:ext cx="3743865" cy="27810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638204"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786842"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识字加油站</a:t>
            </a:r>
            <a:endParaRPr lang="zh-CN" altLang="en-US" sz="4000" b="1" dirty="0">
              <a:latin typeface="黑体" panose="02010609060101010101" pitchFamily="2" charset="-122"/>
              <a:ea typeface="黑体" panose="02010609060101010101" pitchFamily="2" charset="-122"/>
            </a:endParaRPr>
          </a:p>
        </p:txBody>
      </p:sp>
      <p:pic>
        <p:nvPicPr>
          <p:cNvPr id="8" name="图片 7"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4098" name="Picture 2"/>
          <p:cNvPicPr>
            <a:picLocks noChangeAspect="1" noChangeArrowheads="1"/>
          </p:cNvPicPr>
          <p:nvPr/>
        </p:nvPicPr>
        <p:blipFill>
          <a:blip r:embed="rId2"/>
          <a:srcRect/>
          <a:stretch>
            <a:fillRect/>
          </a:stretch>
        </p:blipFill>
        <p:spPr bwMode="auto">
          <a:xfrm>
            <a:off x="0" y="1758801"/>
            <a:ext cx="3966713" cy="2864957"/>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260462" y="1750983"/>
            <a:ext cx="3917379" cy="28384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8496300" y="1766618"/>
            <a:ext cx="3695700" cy="28398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638204"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786842"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识字加油站</a:t>
            </a:r>
            <a:endParaRPr lang="zh-CN" altLang="en-US" sz="4000" b="1" dirty="0">
              <a:latin typeface="黑体" panose="02010609060101010101" pitchFamily="2" charset="-122"/>
              <a:ea typeface="黑体" panose="02010609060101010101" pitchFamily="2" charset="-122"/>
            </a:endParaRPr>
          </a:p>
        </p:txBody>
      </p:sp>
      <p:pic>
        <p:nvPicPr>
          <p:cNvPr id="8" name="图片 7"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5122" name="Picture 2"/>
          <p:cNvPicPr>
            <a:picLocks noChangeAspect="1" noChangeArrowheads="1"/>
          </p:cNvPicPr>
          <p:nvPr/>
        </p:nvPicPr>
        <p:blipFill>
          <a:blip r:embed="rId2"/>
          <a:srcRect/>
          <a:stretch>
            <a:fillRect/>
          </a:stretch>
        </p:blipFill>
        <p:spPr bwMode="auto">
          <a:xfrm>
            <a:off x="0" y="2100442"/>
            <a:ext cx="3821464" cy="259232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971387" y="2139351"/>
            <a:ext cx="4016674" cy="2595909"/>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8267700" y="2090109"/>
            <a:ext cx="3924300" cy="25854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638204"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2786842"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识字加油站</a:t>
            </a:r>
            <a:endParaRPr lang="zh-CN" altLang="en-US" sz="4000" b="1" dirty="0">
              <a:latin typeface="黑体" panose="02010609060101010101" pitchFamily="2" charset="-122"/>
              <a:ea typeface="黑体" panose="02010609060101010101" pitchFamily="2" charset="-122"/>
            </a:endParaRPr>
          </a:p>
        </p:txBody>
      </p:sp>
      <p:pic>
        <p:nvPicPr>
          <p:cNvPr id="8" name="图片 7" descr="71bOOOPIC11"/>
          <p:cNvPicPr>
            <a:picLocks noChangeAspect="1"/>
          </p:cNvPicPr>
          <p:nvPr/>
        </p:nvPicPr>
        <p:blipFill>
          <a:blip r:embed="rId1" cstate="print"/>
          <a:stretch>
            <a:fillRect/>
          </a:stretch>
        </p:blipFill>
        <p:spPr>
          <a:xfrm>
            <a:off x="9966960" y="5387340"/>
            <a:ext cx="1981200" cy="1478280"/>
          </a:xfrm>
          <a:prstGeom prst="rect">
            <a:avLst/>
          </a:prstGeom>
        </p:spPr>
      </p:pic>
      <p:pic>
        <p:nvPicPr>
          <p:cNvPr id="6146" name="Picture 2"/>
          <p:cNvPicPr>
            <a:picLocks noChangeAspect="1" noChangeArrowheads="1"/>
          </p:cNvPicPr>
          <p:nvPr/>
        </p:nvPicPr>
        <p:blipFill>
          <a:blip r:embed="rId2"/>
          <a:srcRect/>
          <a:stretch>
            <a:fillRect/>
          </a:stretch>
        </p:blipFill>
        <p:spPr bwMode="auto">
          <a:xfrm>
            <a:off x="0" y="2105025"/>
            <a:ext cx="4333875" cy="274302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442604" y="2104844"/>
            <a:ext cx="3994030" cy="2725948"/>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8582475" y="2084356"/>
            <a:ext cx="3609525" cy="2729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68808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3102725"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字词句运用</a:t>
            </a:r>
            <a:endParaRPr lang="zh-CN" altLang="en-US" sz="4000" b="1" dirty="0">
              <a:latin typeface="黑体" panose="02010609060101010101" pitchFamily="2" charset="-122"/>
              <a:ea typeface="黑体" panose="02010609060101010101" pitchFamily="2" charset="-122"/>
            </a:endParaRPr>
          </a:p>
        </p:txBody>
      </p:sp>
      <p:sp>
        <p:nvSpPr>
          <p:cNvPr id="11" name="TextBox 10"/>
          <p:cNvSpPr txBox="1"/>
          <p:nvPr/>
        </p:nvSpPr>
        <p:spPr>
          <a:xfrm>
            <a:off x="707366" y="2079508"/>
            <a:ext cx="11076317" cy="2554545"/>
          </a:xfrm>
          <a:prstGeom prst="rect">
            <a:avLst/>
          </a:prstGeom>
          <a:noFill/>
        </p:spPr>
        <p:txBody>
          <a:bodyPr wrap="square" rtlCol="0">
            <a:spAutoFit/>
          </a:bodyPr>
          <a:lstStyle/>
          <a:p>
            <a:pPr>
              <a:lnSpc>
                <a:spcPct val="250000"/>
              </a:lnSpc>
            </a:pPr>
            <a:r>
              <a:rPr lang="zh-CN" altLang="en-US" sz="3200" b="1" dirty="0" smtClean="0"/>
              <a:t>云开雾散             微风习习              冰天雪地             风雨交加</a:t>
            </a:r>
            <a:endParaRPr lang="en-US" altLang="zh-CN" sz="3200" b="1" dirty="0" smtClean="0"/>
          </a:p>
          <a:p>
            <a:pPr>
              <a:lnSpc>
                <a:spcPct val="250000"/>
              </a:lnSpc>
            </a:pPr>
            <a:r>
              <a:rPr lang="zh-CN" altLang="en-US" sz="3200" b="1" dirty="0" smtClean="0"/>
              <a:t>云雾缭绕             寒风刺骨              鹅毛大雪             电闪雷鸣</a:t>
            </a:r>
            <a:endParaRPr lang="zh-CN" altLang="en-US" sz="3200" b="1" dirty="0"/>
          </a:p>
        </p:txBody>
      </p:sp>
      <p:pic>
        <p:nvPicPr>
          <p:cNvPr id="12" name="图片 11" descr="71bOOOPIC11"/>
          <p:cNvPicPr>
            <a:picLocks noChangeAspect="1"/>
          </p:cNvPicPr>
          <p:nvPr/>
        </p:nvPicPr>
        <p:blipFill>
          <a:blip r:embed="rId1" cstate="print"/>
          <a:stretch>
            <a:fillRect/>
          </a:stretch>
        </p:blipFill>
        <p:spPr>
          <a:xfrm>
            <a:off x="9966960" y="5387340"/>
            <a:ext cx="1981200" cy="147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虚尾箭头 6"/>
          <p:cNvSpPr/>
          <p:nvPr/>
        </p:nvSpPr>
        <p:spPr>
          <a:xfrm>
            <a:off x="518160" y="295275"/>
            <a:ext cx="3688080" cy="1172845"/>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4380" y="531495"/>
            <a:ext cx="3102725" cy="707886"/>
          </a:xfrm>
          <a:prstGeom prst="rect">
            <a:avLst/>
          </a:prstGeom>
          <a:noFill/>
        </p:spPr>
        <p:txBody>
          <a:bodyPr wrap="square" rtlCol="0">
            <a:spAutoFit/>
          </a:bodyPr>
          <a:lstStyle/>
          <a:p>
            <a:r>
              <a:rPr lang="zh-CN" altLang="en-US" sz="4000" b="1" dirty="0" smtClean="0">
                <a:latin typeface="黑体" panose="02010609060101010101" pitchFamily="2" charset="-122"/>
                <a:ea typeface="黑体" panose="02010609060101010101" pitchFamily="2" charset="-122"/>
              </a:rPr>
              <a:t>字词句运用</a:t>
            </a:r>
            <a:endParaRPr lang="zh-CN" altLang="en-US" sz="4000" b="1" dirty="0">
              <a:latin typeface="黑体" panose="02010609060101010101" pitchFamily="2" charset="-122"/>
              <a:ea typeface="黑体" panose="02010609060101010101" pitchFamily="2" charset="-122"/>
            </a:endParaRPr>
          </a:p>
        </p:txBody>
      </p:sp>
      <p:sp>
        <p:nvSpPr>
          <p:cNvPr id="11" name="TextBox 10"/>
          <p:cNvSpPr txBox="1"/>
          <p:nvPr/>
        </p:nvSpPr>
        <p:spPr>
          <a:xfrm>
            <a:off x="517585" y="1544670"/>
            <a:ext cx="11076317" cy="4893647"/>
          </a:xfrm>
          <a:prstGeom prst="rect">
            <a:avLst/>
          </a:prstGeom>
          <a:noFill/>
        </p:spPr>
        <p:txBody>
          <a:bodyPr wrap="square" rtlCol="0">
            <a:spAutoFit/>
          </a:bodyPr>
          <a:lstStyle/>
          <a:p>
            <a:pPr>
              <a:lnSpc>
                <a:spcPct val="200000"/>
              </a:lnSpc>
            </a:pPr>
            <a:r>
              <a:rPr lang="zh-CN" altLang="en-US" sz="3600" b="1" dirty="0" smtClean="0">
                <a:solidFill>
                  <a:srgbClr val="FF0000"/>
                </a:solidFill>
              </a:rPr>
              <a:t>“我要把自己藏起来。”</a:t>
            </a:r>
            <a:endParaRPr lang="en-US" altLang="zh-CN" sz="3600" b="1" dirty="0" smtClean="0">
              <a:solidFill>
                <a:srgbClr val="FF0000"/>
              </a:solidFill>
            </a:endParaRPr>
          </a:p>
          <a:p>
            <a:pPr>
              <a:lnSpc>
                <a:spcPct val="200000"/>
              </a:lnSpc>
              <a:buFont typeface="Arial" panose="020B0604020202020204" pitchFamily="34" charset="0"/>
              <a:buChar char="•"/>
            </a:pPr>
            <a:r>
              <a:rPr lang="zh-CN" altLang="en-US" sz="3000" b="1" dirty="0" smtClean="0"/>
              <a:t>雾把自己藏了起来。它采用了捏人的修辞手法，“拟人”就是把事物人格化，将本来不具备人的动作和感情的事物变成和人一样具有动作和感情的样子。</a:t>
            </a:r>
            <a:endParaRPr lang="en-US" altLang="zh-CN" sz="3000" b="1" dirty="0" smtClean="0"/>
          </a:p>
          <a:p>
            <a:pPr>
              <a:lnSpc>
                <a:spcPct val="200000"/>
              </a:lnSpc>
              <a:buFont typeface="Arial" panose="020B0604020202020204" pitchFamily="34" charset="0"/>
              <a:buChar char="•"/>
            </a:pPr>
            <a:r>
              <a:rPr lang="zh-CN" altLang="en-US" sz="3000" b="1" dirty="0" smtClean="0"/>
              <a:t>找出学过的课文中还有哪些句子用了拟人的手法？</a:t>
            </a:r>
            <a:endParaRPr lang="zh-CN" altLang="en-US" sz="3000" b="1" dirty="0"/>
          </a:p>
        </p:txBody>
      </p:sp>
      <p:pic>
        <p:nvPicPr>
          <p:cNvPr id="12" name="图片 11" descr="71bOOOPIC11"/>
          <p:cNvPicPr>
            <a:picLocks noChangeAspect="1"/>
          </p:cNvPicPr>
          <p:nvPr/>
        </p:nvPicPr>
        <p:blipFill>
          <a:blip r:embed="rId1" cstate="print"/>
          <a:stretch>
            <a:fillRect/>
          </a:stretch>
        </p:blipFill>
        <p:spPr>
          <a:xfrm>
            <a:off x="9966960" y="5387340"/>
            <a:ext cx="1981200" cy="1478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1207</Words>
  <Application>WPS 演示</Application>
  <PresentationFormat>自定义</PresentationFormat>
  <Paragraphs>155</Paragraphs>
  <Slides>22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22</vt:i4>
      </vt:variant>
    </vt:vector>
  </HeadingPairs>
  <TitlesOfParts>
    <vt:vector size="34" baseType="lpstr">
      <vt:lpstr>Arial</vt:lpstr>
      <vt:lpstr>宋体</vt:lpstr>
      <vt:lpstr>Wingdings</vt:lpstr>
      <vt:lpstr>楷体</vt:lpstr>
      <vt:lpstr>黑体</vt:lpstr>
      <vt:lpstr>楷体_GB2312</vt:lpstr>
      <vt:lpstr>Calibri</vt:lpstr>
      <vt:lpstr>微软雅黑</vt:lpstr>
      <vt:lpstr>Arial Unicode MS</vt:lpstr>
      <vt:lpstr>Calibri Light</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MacBook</dc:creator>
  <cp:lastModifiedBy>Administrator</cp:lastModifiedBy>
  <cp:revision>75</cp:revision>
  <dcterms:created xsi:type="dcterms:W3CDTF">2016-12-11T09:55:00Z</dcterms:created>
  <dcterms:modified xsi:type="dcterms:W3CDTF">2017-08-25T04:13:38Z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