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359" r:id="rId6"/>
    <p:sldId id="360" r:id="rId7"/>
    <p:sldId id="361" r:id="rId8"/>
    <p:sldId id="368" r:id="rId9"/>
    <p:sldId id="264" r:id="rId10"/>
    <p:sldId id="321" r:id="rId11"/>
    <p:sldId id="369" r:id="rId12"/>
    <p:sldId id="363" r:id="rId13"/>
    <p:sldId id="311" r:id="rId14"/>
    <p:sldId id="346" r:id="rId15"/>
    <p:sldId id="370" r:id="rId16"/>
    <p:sldId id="320" r:id="rId17"/>
    <p:sldId id="390" r:id="rId18"/>
    <p:sldId id="366" r:id="rId19"/>
    <p:sldId id="373" r:id="rId20"/>
    <p:sldId id="374" r:id="rId21"/>
    <p:sldId id="336" r:id="rId22"/>
    <p:sldId id="372" r:id="rId23"/>
    <p:sldId id="375" r:id="rId24"/>
    <p:sldId id="376" r:id="rId25"/>
    <p:sldId id="377" r:id="rId26"/>
    <p:sldId id="367" r:id="rId27"/>
    <p:sldId id="314" r:id="rId28"/>
    <p:sldId id="348" r:id="rId29"/>
    <p:sldId id="287" r:id="rId3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2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-88" y="-652"/>
      </p:cViewPr>
      <p:guideLst>
        <p:guide orient="horz" pos="2160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G:\1486050450(1).png1486050450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8" y="0"/>
            <a:ext cx="12179805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80414" y="342603"/>
            <a:ext cx="3144430" cy="11982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62857" y="391886"/>
            <a:ext cx="3178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latin typeface="楷体" panose="02010609060101010101" charset="-122"/>
                <a:ea typeface="楷体" panose="02010609060101010101" charset="-122"/>
              </a:rPr>
              <a:t>6</a:t>
            </a:r>
            <a:r>
              <a:rPr lang="zh-CN" altLang="en-US" sz="4800" b="1" dirty="0" smtClean="0">
                <a:latin typeface="楷体" panose="02010609060101010101" charset="-122"/>
                <a:ea typeface="楷体" panose="02010609060101010101" charset="-122"/>
              </a:rPr>
              <a:t>、一封信</a:t>
            </a:r>
            <a:endParaRPr lang="zh-CN" altLang="en-US" sz="48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32827" y="1121844"/>
            <a:ext cx="3048181" cy="263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副标题 2"/>
          <p:cNvSpPr txBox="1"/>
          <p:nvPr/>
        </p:nvSpPr>
        <p:spPr bwMode="auto">
          <a:xfrm>
            <a:off x="491325" y="1098319"/>
            <a:ext cx="2820035" cy="43688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人教版</a:t>
            </a:r>
            <a:r>
              <a: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 ·</a:t>
            </a:r>
            <a:r>
              <a:rPr lang="zh-CN" altLang="en-US" sz="2000" dirty="0" smtClean="0">
                <a:latin typeface="楷体" panose="02010609060101010101" charset="-122"/>
                <a:ea typeface="楷体" panose="02010609060101010101" charset="-122"/>
              </a:rPr>
              <a:t>二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年级</a:t>
            </a:r>
            <a:r>
              <a:rPr lang="zh-CN" altLang="en-US" sz="2000" dirty="0" smtClean="0">
                <a:latin typeface="楷体" panose="02010609060101010101" charset="-122"/>
                <a:ea typeface="楷体" panose="02010609060101010101" charset="-122"/>
              </a:rPr>
              <a:t>上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册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209203" y="2264410"/>
            <a:ext cx="1370330" cy="1322105"/>
            <a:chOff x="-955824" y="1697380"/>
            <a:chExt cx="1887537" cy="1911459"/>
          </a:xfrm>
        </p:grpSpPr>
        <p:pic>
          <p:nvPicPr>
            <p:cNvPr id="1229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封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自主识字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3" name="组合 3"/>
          <p:cNvGrpSpPr/>
          <p:nvPr/>
        </p:nvGrpSpPr>
        <p:grpSpPr>
          <a:xfrm>
            <a:off x="4905432" y="4474729"/>
            <a:ext cx="1370330" cy="1323474"/>
            <a:chOff x="-955824" y="1697380"/>
            <a:chExt cx="1887537" cy="1913438"/>
          </a:xfrm>
        </p:grpSpPr>
        <p:pic>
          <p:nvPicPr>
            <p:cNvPr id="5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笔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组合 7"/>
          <p:cNvGrpSpPr/>
          <p:nvPr/>
        </p:nvGrpSpPr>
        <p:grpSpPr>
          <a:xfrm>
            <a:off x="9949180" y="4435475"/>
            <a:ext cx="1370330" cy="1323474"/>
            <a:chOff x="-955824" y="1697380"/>
            <a:chExt cx="1887537" cy="1913438"/>
          </a:xfrm>
        </p:grpSpPr>
        <p:pic>
          <p:nvPicPr>
            <p:cNvPr id="12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电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8" name="组合 16"/>
          <p:cNvGrpSpPr/>
          <p:nvPr/>
        </p:nvGrpSpPr>
        <p:grpSpPr>
          <a:xfrm>
            <a:off x="7370849" y="2297661"/>
            <a:ext cx="1370330" cy="1322105"/>
            <a:chOff x="-955824" y="1697380"/>
            <a:chExt cx="1887537" cy="1911459"/>
          </a:xfrm>
        </p:grpSpPr>
        <p:pic>
          <p:nvPicPr>
            <p:cNvPr id="1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写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0" name="组合 19"/>
          <p:cNvGrpSpPr/>
          <p:nvPr/>
        </p:nvGrpSpPr>
        <p:grpSpPr>
          <a:xfrm>
            <a:off x="2589241" y="4457065"/>
            <a:ext cx="1370330" cy="1322105"/>
            <a:chOff x="-955824" y="1697380"/>
            <a:chExt cx="1887537" cy="1911459"/>
          </a:xfrm>
        </p:grpSpPr>
        <p:pic>
          <p:nvPicPr>
            <p:cNvPr id="2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珠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4" name="组合 22"/>
          <p:cNvGrpSpPr/>
          <p:nvPr/>
        </p:nvGrpSpPr>
        <p:grpSpPr>
          <a:xfrm>
            <a:off x="4905028" y="2264410"/>
            <a:ext cx="1370330" cy="1322105"/>
            <a:chOff x="-955824" y="1697380"/>
            <a:chExt cx="1887537" cy="1911459"/>
          </a:xfrm>
        </p:grpSpPr>
        <p:pic>
          <p:nvPicPr>
            <p:cNvPr id="2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今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" y="1557655"/>
            <a:ext cx="1162119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   fēng              </a:t>
            </a:r>
            <a:r>
              <a:rPr lang="en-US" altLang="zh-CN" sz="4000" b="1" dirty="0" err="1" smtClean="0">
                <a:sym typeface="+mn-ea"/>
              </a:rPr>
              <a:t>xìn</a:t>
            </a:r>
            <a:r>
              <a:rPr lang="en-US" altLang="zh-CN" sz="4000" b="1" dirty="0" smtClean="0">
                <a:sym typeface="+mn-ea"/>
              </a:rPr>
              <a:t>              </a:t>
            </a:r>
            <a:r>
              <a:rPr lang="en-US" altLang="zh-CN" sz="4000" b="1" dirty="0" err="1" smtClean="0">
                <a:sym typeface="+mn-ea"/>
              </a:rPr>
              <a:t>jīn</a:t>
            </a:r>
            <a:r>
              <a:rPr lang="en-US" altLang="zh-CN" sz="4000" b="1" dirty="0" smtClean="0">
                <a:sym typeface="+mn-ea"/>
              </a:rPr>
              <a:t>                 </a:t>
            </a:r>
            <a:r>
              <a:rPr lang="en-US" altLang="zh-CN" sz="4000" b="1" dirty="0" err="1" smtClean="0">
                <a:sym typeface="+mn-ea"/>
              </a:rPr>
              <a:t>xiě</a:t>
            </a:r>
            <a:r>
              <a:rPr lang="en-US" altLang="zh-CN" sz="4000" b="1" dirty="0" smtClean="0">
                <a:sym typeface="+mn-ea"/>
              </a:rPr>
              <a:t>                 zhī   </a:t>
            </a:r>
            <a:endParaRPr lang="zh-CN" altLang="en-US" sz="40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0" y="3749040"/>
            <a:ext cx="122447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  </a:t>
            </a:r>
            <a:r>
              <a:rPr lang="en-US" altLang="zh-CN" sz="4000" b="1" dirty="0" err="1" smtClean="0">
                <a:sym typeface="+mn-ea"/>
              </a:rPr>
              <a:t>yuán</a:t>
            </a:r>
            <a:r>
              <a:rPr lang="en-US" altLang="zh-CN" sz="4000" b="1" dirty="0" smtClean="0">
                <a:sym typeface="+mn-ea"/>
              </a:rPr>
              <a:t>             </a:t>
            </a:r>
            <a:r>
              <a:rPr lang="en-US" altLang="zh-CN" sz="4000" b="1" dirty="0" err="1" smtClean="0">
                <a:sym typeface="+mn-ea"/>
              </a:rPr>
              <a:t>zhū              </a:t>
            </a:r>
            <a:r>
              <a:rPr lang="en-US" altLang="zh-CN" sz="4000" b="1" dirty="0" smtClean="0">
                <a:sym typeface="+mn-ea"/>
              </a:rPr>
              <a:t> </a:t>
            </a:r>
            <a:r>
              <a:rPr lang="en-US" altLang="zh-CN" sz="4000" b="1" dirty="0" err="1" smtClean="0">
                <a:sym typeface="+mn-ea"/>
              </a:rPr>
              <a:t>bǐ</a:t>
            </a:r>
            <a:r>
              <a:rPr lang="en-US" altLang="zh-CN" sz="4000" b="1" dirty="0" smtClean="0">
                <a:sym typeface="+mn-ea"/>
              </a:rPr>
              <a:t>               </a:t>
            </a:r>
            <a:r>
              <a:rPr lang="en-US" altLang="zh-CN" sz="4000" b="1" dirty="0" err="1" smtClean="0">
                <a:sym typeface="+mn-ea"/>
              </a:rPr>
              <a:t>dēng</a:t>
            </a:r>
            <a:r>
              <a:rPr lang="en-US" altLang="zh-CN" sz="4000" b="1" dirty="0" smtClean="0">
                <a:sym typeface="+mn-ea"/>
              </a:rPr>
              <a:t>              d</a:t>
            </a:r>
            <a:r>
              <a:rPr lang="en-US" altLang="zh-CN" sz="4000" b="1" dirty="0" err="1" smtClean="0">
                <a:sym typeface="+mn-ea"/>
              </a:rPr>
              <a:t>iàn</a:t>
            </a:r>
            <a:endParaRPr lang="en-US" altLang="zh-CN" sz="4000" b="1" dirty="0">
              <a:sym typeface="+mn-ea"/>
            </a:endParaRPr>
          </a:p>
        </p:txBody>
      </p:sp>
      <p:grpSp>
        <p:nvGrpSpPr>
          <p:cNvPr id="15" name="组合 16"/>
          <p:cNvGrpSpPr/>
          <p:nvPr/>
        </p:nvGrpSpPr>
        <p:grpSpPr>
          <a:xfrm>
            <a:off x="9949180" y="2294890"/>
            <a:ext cx="1370330" cy="1322105"/>
            <a:chOff x="-955824" y="1697380"/>
            <a:chExt cx="1887537" cy="1911459"/>
          </a:xfrm>
        </p:grpSpPr>
        <p:pic>
          <p:nvPicPr>
            <p:cNvPr id="3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5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支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6" name="组合 9"/>
          <p:cNvGrpSpPr/>
          <p:nvPr/>
        </p:nvGrpSpPr>
        <p:grpSpPr>
          <a:xfrm>
            <a:off x="2589414" y="2283807"/>
            <a:ext cx="1370330" cy="1322105"/>
            <a:chOff x="-955824" y="1697380"/>
            <a:chExt cx="1887537" cy="1911460"/>
          </a:xfrm>
        </p:grpSpPr>
        <p:pic>
          <p:nvPicPr>
            <p:cNvPr id="29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1" name="TextBox 4"/>
            <p:cNvSpPr txBox="1"/>
            <p:nvPr/>
          </p:nvSpPr>
          <p:spPr>
            <a:xfrm>
              <a:off x="-781453" y="1697431"/>
              <a:ext cx="1539600" cy="19114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信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7" name="组合 3"/>
          <p:cNvGrpSpPr/>
          <p:nvPr/>
        </p:nvGrpSpPr>
        <p:grpSpPr>
          <a:xfrm>
            <a:off x="7370964" y="4474556"/>
            <a:ext cx="1370330" cy="1323474"/>
            <a:chOff x="-955824" y="1697380"/>
            <a:chExt cx="1887537" cy="1913438"/>
          </a:xfrm>
        </p:grpSpPr>
        <p:pic>
          <p:nvPicPr>
            <p:cNvPr id="36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7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灯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09261" y="4474845"/>
            <a:ext cx="1370330" cy="1322105"/>
            <a:chOff x="-955824" y="1697380"/>
            <a:chExt cx="1887537" cy="1911459"/>
          </a:xfrm>
        </p:grpSpPr>
        <p:pic>
          <p:nvPicPr>
            <p:cNvPr id="23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圆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生字书写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0" name="图片 9" descr="86958PICiE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2055" y="5092700"/>
            <a:ext cx="1871345" cy="1765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2891" y="1715193"/>
            <a:ext cx="10458796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今：</a:t>
            </a: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要与“令”区分。</a:t>
            </a:r>
            <a:endParaRPr lang="en-US" altLang="zh-CN" sz="32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笔：</a:t>
            </a: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掌握“竹”的书写，注意“毛”字不要多笔画。</a:t>
            </a:r>
            <a:endParaRPr lang="en-US" altLang="zh-CN" sz="32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250000"/>
              </a:lnSpc>
            </a:pP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板书设计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45178" y="1469094"/>
            <a:ext cx="9127374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300000"/>
              </a:lnSpc>
            </a:pPr>
            <a:r>
              <a:rPr lang="zh-CN" altLang="en-US" sz="4000" b="1" dirty="0" smtClean="0"/>
              <a:t>一封信</a:t>
            </a:r>
            <a:endParaRPr lang="en-US" altLang="zh-CN" sz="4000" b="1" dirty="0" smtClean="0"/>
          </a:p>
          <a:p>
            <a:pPr>
              <a:lnSpc>
                <a:spcPct val="300000"/>
              </a:lnSpc>
            </a:pPr>
            <a:r>
              <a:rPr lang="zh-CN" altLang="en-US" sz="3200" b="1" dirty="0" smtClean="0"/>
              <a:t>封     信      今      写      支     圆     珠     笔      灯      电     </a:t>
            </a:r>
            <a:endParaRPr lang="en-US" altLang="zh-CN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课时作业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71055" y="1751214"/>
            <a:ext cx="11180617" cy="4366953"/>
          </a:xfrm>
          <a:prstGeom prst="rect">
            <a:avLst/>
          </a:prstGeom>
          <a:solidFill>
            <a:schemeClr val="accent6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572193" y="1804037"/>
            <a:ext cx="11065625" cy="4199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b="1" dirty="0">
                <a:latin typeface="楷体" panose="02010609060101010101" charset="-122"/>
                <a:ea typeface="楷体" panose="02010609060101010101" charset="-122"/>
              </a:rPr>
              <a:t>一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、我会画出正确的读音。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鲜花（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xiān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xiǎn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   团员（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tù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tuán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    铁锅（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guō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guó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修理（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xiū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xiú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    台灯（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dēng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dng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     胡子（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hū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en-US" altLang="zh-CN" sz="2600" b="1" dirty="0" err="1" smtClean="0">
                <a:latin typeface="楷体" panose="02010609060101010101" charset="-122"/>
                <a:ea typeface="楷体" panose="02010609060101010101" charset="-122"/>
              </a:rPr>
              <a:t>hú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600" b="1" dirty="0" smtClean="0">
                <a:latin typeface="+mn-ea"/>
                <a:ea typeface="楷体" panose="02010609060101010101" charset="-122"/>
              </a:rPr>
              <a:t>二、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我会选。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重量     重新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）我今天要称一称小兔子的（</a:t>
            </a: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重量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）妈妈说要给我（</a:t>
            </a: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重新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）买一件衣服。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课时作业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71055" y="1446416"/>
            <a:ext cx="11180617" cy="5120640"/>
          </a:xfrm>
          <a:prstGeom prst="rect">
            <a:avLst/>
          </a:prstGeom>
          <a:solidFill>
            <a:schemeClr val="accent6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489066" y="1488153"/>
            <a:ext cx="110656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          朝阳     朝鲜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）（</a:t>
            </a: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朝鲜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）在中国的东边。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）（</a:t>
            </a:r>
            <a:r>
              <a:rPr lang="zh-CN" altLang="en-US" sz="26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朝阳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）升起来了，我要起床了。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三、找朋友。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一束                铜锅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一盏                信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一个                鲜花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dirty="0" smtClean="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600" b="1" dirty="0" smtClean="0">
                <a:latin typeface="楷体" panose="02010609060101010101" charset="-122"/>
                <a:ea typeface="楷体" panose="02010609060101010101" charset="-122"/>
              </a:rPr>
              <a:t>一封                台灯</a:t>
            </a:r>
            <a:endParaRPr lang="en-US" altLang="zh-CN" sz="26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011680" y="4239491"/>
            <a:ext cx="2394065" cy="114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028305" y="4821382"/>
            <a:ext cx="2394066" cy="1130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945178" y="4256116"/>
            <a:ext cx="2560320" cy="1197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1995055" y="4854633"/>
            <a:ext cx="2527069" cy="1213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208520" y="2758440"/>
            <a:ext cx="402336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latin typeface="楷体" panose="02010609060101010101" charset="-122"/>
                <a:ea typeface="楷体" panose="02010609060101010101" charset="-122"/>
              </a:rPr>
              <a:t> 第二课时</a:t>
            </a:r>
            <a:endParaRPr lang="zh-CN" altLang="en-US" sz="60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33797" y="1428923"/>
            <a:ext cx="5450378" cy="404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209203" y="2264410"/>
            <a:ext cx="1370330" cy="1322105"/>
            <a:chOff x="-955824" y="1697380"/>
            <a:chExt cx="1887537" cy="1911459"/>
          </a:xfrm>
        </p:grpSpPr>
        <p:pic>
          <p:nvPicPr>
            <p:cNvPr id="1229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封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生字复习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3" name="组合 3"/>
          <p:cNvGrpSpPr/>
          <p:nvPr/>
        </p:nvGrpSpPr>
        <p:grpSpPr>
          <a:xfrm>
            <a:off x="4905432" y="4474729"/>
            <a:ext cx="1370330" cy="1323474"/>
            <a:chOff x="-955824" y="1697380"/>
            <a:chExt cx="1887537" cy="1913438"/>
          </a:xfrm>
        </p:grpSpPr>
        <p:pic>
          <p:nvPicPr>
            <p:cNvPr id="5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笔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组合 7"/>
          <p:cNvGrpSpPr/>
          <p:nvPr/>
        </p:nvGrpSpPr>
        <p:grpSpPr>
          <a:xfrm>
            <a:off x="9949180" y="4435475"/>
            <a:ext cx="1370330" cy="1323474"/>
            <a:chOff x="-955824" y="1697380"/>
            <a:chExt cx="1887537" cy="1913438"/>
          </a:xfrm>
        </p:grpSpPr>
        <p:pic>
          <p:nvPicPr>
            <p:cNvPr id="12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电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8" name="组合 16"/>
          <p:cNvGrpSpPr/>
          <p:nvPr/>
        </p:nvGrpSpPr>
        <p:grpSpPr>
          <a:xfrm>
            <a:off x="7370849" y="2297661"/>
            <a:ext cx="1370330" cy="1322105"/>
            <a:chOff x="-955824" y="1697380"/>
            <a:chExt cx="1887537" cy="1911459"/>
          </a:xfrm>
        </p:grpSpPr>
        <p:pic>
          <p:nvPicPr>
            <p:cNvPr id="1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写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0" name="组合 19"/>
          <p:cNvGrpSpPr/>
          <p:nvPr/>
        </p:nvGrpSpPr>
        <p:grpSpPr>
          <a:xfrm>
            <a:off x="2589241" y="4457065"/>
            <a:ext cx="1370330" cy="1322105"/>
            <a:chOff x="-955824" y="1697380"/>
            <a:chExt cx="1887537" cy="1911459"/>
          </a:xfrm>
        </p:grpSpPr>
        <p:pic>
          <p:nvPicPr>
            <p:cNvPr id="2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珠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4" name="组合 22"/>
          <p:cNvGrpSpPr/>
          <p:nvPr/>
        </p:nvGrpSpPr>
        <p:grpSpPr>
          <a:xfrm>
            <a:off x="4905028" y="2264410"/>
            <a:ext cx="1370330" cy="1322105"/>
            <a:chOff x="-955824" y="1697380"/>
            <a:chExt cx="1887537" cy="1911459"/>
          </a:xfrm>
        </p:grpSpPr>
        <p:pic>
          <p:nvPicPr>
            <p:cNvPr id="2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今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" y="1557655"/>
            <a:ext cx="1162119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   fēng              </a:t>
            </a:r>
            <a:r>
              <a:rPr lang="en-US" altLang="zh-CN" sz="4000" b="1" dirty="0" err="1" smtClean="0">
                <a:sym typeface="+mn-ea"/>
              </a:rPr>
              <a:t>xìn</a:t>
            </a:r>
            <a:r>
              <a:rPr lang="en-US" altLang="zh-CN" sz="4000" b="1" dirty="0" smtClean="0">
                <a:sym typeface="+mn-ea"/>
              </a:rPr>
              <a:t>              </a:t>
            </a:r>
            <a:r>
              <a:rPr lang="en-US" altLang="zh-CN" sz="4000" b="1" dirty="0" err="1" smtClean="0">
                <a:sym typeface="+mn-ea"/>
              </a:rPr>
              <a:t>jīn</a:t>
            </a:r>
            <a:r>
              <a:rPr lang="en-US" altLang="zh-CN" sz="4000" b="1" dirty="0" smtClean="0">
                <a:sym typeface="+mn-ea"/>
              </a:rPr>
              <a:t>                 </a:t>
            </a:r>
            <a:r>
              <a:rPr lang="en-US" altLang="zh-CN" sz="4000" b="1" dirty="0" err="1" smtClean="0">
                <a:sym typeface="+mn-ea"/>
              </a:rPr>
              <a:t>xiě</a:t>
            </a:r>
            <a:r>
              <a:rPr lang="en-US" altLang="zh-CN" sz="4000" b="1" dirty="0" smtClean="0">
                <a:sym typeface="+mn-ea"/>
              </a:rPr>
              <a:t>                 zhī   </a:t>
            </a:r>
            <a:endParaRPr lang="zh-CN" altLang="en-US" sz="40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0" y="3749040"/>
            <a:ext cx="122447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  </a:t>
            </a:r>
            <a:r>
              <a:rPr lang="en-US" altLang="zh-CN" sz="4000" b="1" dirty="0" err="1" smtClean="0">
                <a:sym typeface="+mn-ea"/>
              </a:rPr>
              <a:t>yuán</a:t>
            </a:r>
            <a:r>
              <a:rPr lang="en-US" altLang="zh-CN" sz="4000" b="1" dirty="0" smtClean="0">
                <a:sym typeface="+mn-ea"/>
              </a:rPr>
              <a:t>             </a:t>
            </a:r>
            <a:r>
              <a:rPr lang="en-US" altLang="zh-CN" sz="4000" b="1" dirty="0" err="1" smtClean="0">
                <a:sym typeface="+mn-ea"/>
              </a:rPr>
              <a:t>zhū              </a:t>
            </a:r>
            <a:r>
              <a:rPr lang="en-US" altLang="zh-CN" sz="4000" b="1" dirty="0" smtClean="0">
                <a:sym typeface="+mn-ea"/>
              </a:rPr>
              <a:t> </a:t>
            </a:r>
            <a:r>
              <a:rPr lang="en-US" altLang="zh-CN" sz="4000" b="1" dirty="0" err="1" smtClean="0">
                <a:sym typeface="+mn-ea"/>
              </a:rPr>
              <a:t>bǐ</a:t>
            </a:r>
            <a:r>
              <a:rPr lang="en-US" altLang="zh-CN" sz="4000" b="1" dirty="0" smtClean="0">
                <a:sym typeface="+mn-ea"/>
              </a:rPr>
              <a:t>               </a:t>
            </a:r>
            <a:r>
              <a:rPr lang="en-US" altLang="zh-CN" sz="4000" b="1" dirty="0" err="1" smtClean="0">
                <a:sym typeface="+mn-ea"/>
              </a:rPr>
              <a:t>dēng</a:t>
            </a:r>
            <a:r>
              <a:rPr lang="en-US" altLang="zh-CN" sz="4000" b="1" dirty="0" smtClean="0">
                <a:sym typeface="+mn-ea"/>
              </a:rPr>
              <a:t>              d</a:t>
            </a:r>
            <a:r>
              <a:rPr lang="en-US" altLang="zh-CN" sz="4000" b="1" dirty="0" err="1" smtClean="0">
                <a:sym typeface="+mn-ea"/>
              </a:rPr>
              <a:t>iàn</a:t>
            </a:r>
            <a:endParaRPr lang="en-US" altLang="zh-CN" sz="4000" b="1" dirty="0">
              <a:sym typeface="+mn-ea"/>
            </a:endParaRPr>
          </a:p>
        </p:txBody>
      </p:sp>
      <p:grpSp>
        <p:nvGrpSpPr>
          <p:cNvPr id="15" name="组合 16"/>
          <p:cNvGrpSpPr/>
          <p:nvPr/>
        </p:nvGrpSpPr>
        <p:grpSpPr>
          <a:xfrm>
            <a:off x="9949180" y="2294890"/>
            <a:ext cx="1370330" cy="1322105"/>
            <a:chOff x="-955824" y="1697380"/>
            <a:chExt cx="1887537" cy="1911459"/>
          </a:xfrm>
        </p:grpSpPr>
        <p:pic>
          <p:nvPicPr>
            <p:cNvPr id="3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5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支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6" name="组合 9"/>
          <p:cNvGrpSpPr/>
          <p:nvPr/>
        </p:nvGrpSpPr>
        <p:grpSpPr>
          <a:xfrm>
            <a:off x="2589414" y="2283807"/>
            <a:ext cx="1370330" cy="1322105"/>
            <a:chOff x="-955824" y="1697380"/>
            <a:chExt cx="1887537" cy="1911460"/>
          </a:xfrm>
        </p:grpSpPr>
        <p:pic>
          <p:nvPicPr>
            <p:cNvPr id="29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1" name="TextBox 4"/>
            <p:cNvSpPr txBox="1"/>
            <p:nvPr/>
          </p:nvSpPr>
          <p:spPr>
            <a:xfrm>
              <a:off x="-781453" y="1697431"/>
              <a:ext cx="1539600" cy="19114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信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7" name="组合 3"/>
          <p:cNvGrpSpPr/>
          <p:nvPr/>
        </p:nvGrpSpPr>
        <p:grpSpPr>
          <a:xfrm>
            <a:off x="7370964" y="4474556"/>
            <a:ext cx="1370330" cy="1323474"/>
            <a:chOff x="-955824" y="1697380"/>
            <a:chExt cx="1887537" cy="1913438"/>
          </a:xfrm>
        </p:grpSpPr>
        <p:pic>
          <p:nvPicPr>
            <p:cNvPr id="36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7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灯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09261" y="4474845"/>
            <a:ext cx="1370330" cy="1322105"/>
            <a:chOff x="-955824" y="1697380"/>
            <a:chExt cx="1887537" cy="1911459"/>
          </a:xfrm>
        </p:grpSpPr>
        <p:pic>
          <p:nvPicPr>
            <p:cNvPr id="23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p>
              <a:pPr lvl="0"/>
              <a:r>
                <a:rPr lang="zh-CN" altLang="en-US" sz="8000" b="1" dirty="0">
                  <a:latin typeface="楷体_GB2312" pitchFamily="49" charset="-122"/>
                  <a:ea typeface="楷体_GB2312" pitchFamily="49" charset="-122"/>
                </a:rPr>
                <a:t>圆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845526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0077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2387" y="2101339"/>
            <a:ext cx="5536276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课文总共有多少段？</a:t>
            </a:r>
            <a:endParaRPr lang="en-US" altLang="zh-CN" sz="3200" b="1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信是写给谁的？</a:t>
            </a:r>
            <a:endParaRPr lang="en-US" altLang="zh-CN" sz="3200" b="1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想想露西为什么要写信？</a:t>
            </a:r>
            <a:endParaRPr lang="en-US" altLang="zh-CN" sz="3200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261908" y="1994015"/>
            <a:ext cx="4927024" cy="327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精读课文：第一封信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1396" y="2096945"/>
            <a:ext cx="10922924" cy="262898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CN" altLang="en-US" sz="3600" b="1" dirty="0" smtClean="0"/>
              <a:t>思考露西的第一封信里面写了什么？</a:t>
            </a:r>
            <a:endParaRPr lang="en-US" altLang="zh-CN" sz="3600" b="1" dirty="0" smtClean="0"/>
          </a:p>
          <a:p>
            <a:pPr>
              <a:lnSpc>
                <a:spcPct val="25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露西写了一些不开心的事情，台灯坏了，家里很冷清。</a:t>
            </a:r>
            <a:endParaRPr lang="en-US" altLang="zh-CN" sz="3600" b="1" dirty="0" smtClean="0">
              <a:solidFill>
                <a:srgbClr val="0070C0"/>
              </a:solidFill>
            </a:endParaRPr>
          </a:p>
        </p:txBody>
      </p:sp>
      <p:pic>
        <p:nvPicPr>
          <p:cNvPr id="8" name="图片 7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精读课文：第一封信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47650" y="1797687"/>
            <a:ext cx="10025149" cy="436023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dirty="0" smtClean="0"/>
              <a:t>露西第一封信，为什么没有寄给爸爸？</a:t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zh-CN" altLang="en-US" sz="3600" b="1" dirty="0" smtClean="0">
                <a:solidFill>
                  <a:srgbClr val="0070C0"/>
                </a:solidFill>
              </a:rPr>
              <a:t>露西觉得自己写的不好，所以没有把信寄出去。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dirty="0" smtClean="0"/>
              <a:t>露西回家后就干家务，说明了什么？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露西是个懂事的孩子。</a:t>
            </a:r>
            <a:endParaRPr lang="en-US" altLang="zh-CN" sz="3600" b="1" dirty="0" smtClean="0">
              <a:solidFill>
                <a:srgbClr val="0070C0"/>
              </a:solidFill>
            </a:endParaRPr>
          </a:p>
        </p:txBody>
      </p:sp>
      <p:pic>
        <p:nvPicPr>
          <p:cNvPr id="8" name="图片 7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4-1511110949340-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87485" y="4925695"/>
            <a:ext cx="2947035" cy="1943735"/>
          </a:xfrm>
          <a:prstGeom prst="rect">
            <a:avLst/>
          </a:prstGeom>
        </p:spPr>
      </p:pic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教学目标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0797" y="1475287"/>
            <a:ext cx="1130808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cs typeface="+mn-ea"/>
              </a:rPr>
              <a:t>1.</a:t>
            </a:r>
            <a:r>
              <a:rPr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认识</a:t>
            </a:r>
            <a:r>
              <a:rPr 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17</a:t>
            </a:r>
            <a:r>
              <a:rPr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个生字</a:t>
            </a:r>
            <a:r>
              <a:rPr lang="zh-CN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，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会写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10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个生字。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（重点）</a:t>
            </a:r>
            <a:endParaRPr lang="zh-CN" altLang="en-US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cs typeface="+mn-ea"/>
            </a:endParaRPr>
          </a:p>
          <a:p>
            <a:pPr>
              <a:lnSpc>
                <a:spcPct val="200000"/>
              </a:lnSpc>
            </a:pPr>
            <a:r>
              <a:rPr sz="2800" b="1" dirty="0">
                <a:latin typeface="楷体_GB2312" pitchFamily="49" charset="-122"/>
                <a:ea typeface="楷体_GB2312" pitchFamily="49" charset="-122"/>
                <a:cs typeface="+mn-ea"/>
              </a:rPr>
              <a:t>2</a:t>
            </a:r>
            <a:r>
              <a:rPr 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.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熟练、有感情</a:t>
            </a:r>
            <a:r>
              <a:rPr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地朗读课文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，积累自己喜欢的词语</a:t>
            </a:r>
            <a:r>
              <a:rPr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。</a:t>
            </a:r>
            <a:r>
              <a:rPr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（</a:t>
            </a:r>
            <a:r>
              <a:rPr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重点）</a:t>
            </a:r>
            <a:endParaRPr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cs typeface="+mn-ea"/>
            </a:endParaRPr>
          </a:p>
          <a:p>
            <a:pPr>
              <a:lnSpc>
                <a:spcPct val="200000"/>
              </a:lnSpc>
            </a:pPr>
            <a:r>
              <a:rPr sz="2800" b="1" dirty="0">
                <a:latin typeface="楷体_GB2312" pitchFamily="49" charset="-122"/>
                <a:ea typeface="楷体_GB2312" pitchFamily="49" charset="-122"/>
                <a:cs typeface="+mn-ea"/>
              </a:rPr>
              <a:t>3</a:t>
            </a:r>
            <a:r>
              <a:rPr 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.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了解课文内容，体会露西给爸爸写信时的心情，学习露西的懂事。</a:t>
            </a:r>
            <a:r>
              <a:rPr sz="2800" b="1" dirty="0" smtClean="0">
                <a:latin typeface="楷体_GB2312" pitchFamily="49" charset="-122"/>
                <a:ea typeface="楷体_GB2312" pitchFamily="49" charset="-122"/>
                <a:cs typeface="+mn-ea"/>
              </a:rPr>
              <a:t> 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ea"/>
                <a:sym typeface="+mn-ea"/>
              </a:rPr>
              <a:t>（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ea"/>
                <a:sym typeface="+mn-ea"/>
              </a:rPr>
              <a:t>难点）</a:t>
            </a:r>
            <a:endParaRPr sz="2800" b="1" dirty="0">
              <a:latin typeface="楷体_GB2312" pitchFamily="49" charset="-122"/>
              <a:ea typeface="楷体_GB2312" pitchFamily="49" charset="-122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精读课文：第二封信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34959" y="1481803"/>
            <a:ext cx="6692169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 smtClean="0"/>
              <a:t>想一想：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谁和露西一起重新给爸爸写信？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信上写了什么？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露西把第二封信寄出去了吗？</a:t>
            </a:r>
            <a:endParaRPr lang="en-US" altLang="zh-CN" sz="3600" b="1" dirty="0" smtClean="0">
              <a:solidFill>
                <a:srgbClr val="0070C0"/>
              </a:solidFill>
            </a:endParaRPr>
          </a:p>
        </p:txBody>
      </p:sp>
      <p:pic>
        <p:nvPicPr>
          <p:cNvPr id="8" name="图片 7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精读课文：第二封信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4922" y="1631432"/>
            <a:ext cx="8637346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 smtClean="0"/>
              <a:t>找一找：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/>
              <a:t>课文中描写露西的心情的词语或句子。</a:t>
            </a:r>
            <a:endParaRPr lang="en-US" altLang="zh-CN" sz="3600" b="1" dirty="0" smtClean="0"/>
          </a:p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0070C0"/>
                </a:solidFill>
              </a:rPr>
              <a:t>如：“我们很不开心”“家里很冷清”。</a:t>
            </a:r>
            <a:endParaRPr lang="en-US" altLang="zh-CN" sz="3600" b="1" dirty="0" smtClean="0">
              <a:solidFill>
                <a:srgbClr val="0070C0"/>
              </a:solidFill>
            </a:endParaRPr>
          </a:p>
        </p:txBody>
      </p:sp>
      <p:pic>
        <p:nvPicPr>
          <p:cNvPr id="8" name="图片 7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精读课文：第二封信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6007" y="1631432"/>
            <a:ext cx="11671069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 smtClean="0"/>
              <a:t>露西写第一封信的时候不开心，第二封信的时候是开心的。为什么写第一封信的时候露西不开心，而后来又开心了？</a:t>
            </a:r>
            <a:endParaRPr lang="en-US" altLang="zh-CN" sz="2800" b="1" dirty="0" smtClean="0"/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solidFill>
                  <a:srgbClr val="0070C0"/>
                </a:solidFill>
              </a:rPr>
              <a:t>         第一封信是露西一个人写的，她觉得爸爸不在家，家里很冷清；第二封信是妈妈和露西一起写的，妈妈帮助露西写信，鼓励露西想些美好的事情，网露西觉得很快乐，并把这种快乐写在信里面，不让爸爸担心。</a:t>
            </a:r>
            <a:endParaRPr lang="en-US" altLang="zh-CN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5649884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489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精读课文：第二封信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62547" y="1830938"/>
            <a:ext cx="7730836" cy="2800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4400" b="1" dirty="0" smtClean="0"/>
              <a:t>想一想：</a:t>
            </a:r>
            <a:endParaRPr lang="en-US" altLang="zh-CN" sz="4400" b="1" dirty="0" smtClean="0"/>
          </a:p>
          <a:p>
            <a:pPr>
              <a:lnSpc>
                <a:spcPct val="200000"/>
              </a:lnSpc>
            </a:pPr>
            <a:r>
              <a:rPr lang="en-US" altLang="zh-CN" sz="4400" b="1" dirty="0" smtClean="0">
                <a:solidFill>
                  <a:srgbClr val="0070C0"/>
                </a:solidFill>
              </a:rPr>
              <a:t>                 </a:t>
            </a:r>
            <a:r>
              <a:rPr lang="zh-CN" altLang="en-US" sz="4400" b="1" dirty="0" smtClean="0">
                <a:solidFill>
                  <a:srgbClr val="0070C0"/>
                </a:solidFill>
              </a:rPr>
              <a:t>你更喜欢哪封信？</a:t>
            </a:r>
            <a:endParaRPr lang="en-US" altLang="zh-CN" sz="4400" b="1" dirty="0" smtClean="0">
              <a:solidFill>
                <a:srgbClr val="0070C0"/>
              </a:solidFill>
            </a:endParaRPr>
          </a:p>
        </p:txBody>
      </p:sp>
      <p:pic>
        <p:nvPicPr>
          <p:cNvPr id="5" name="图片 4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3172691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1" y="531495"/>
            <a:ext cx="24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整体感知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79420" y="2213323"/>
            <a:ext cx="7680960" cy="23471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</a:rPr>
              <a:t>听录音，轻声读，</a:t>
            </a:r>
            <a:endParaRPr lang="en-US" altLang="zh-CN" sz="3200" b="1" dirty="0" smtClean="0">
              <a:solidFill>
                <a:srgbClr val="0070C0"/>
              </a:solidFill>
            </a:endParaRPr>
          </a:p>
          <a:p>
            <a:pPr>
              <a:lnSpc>
                <a:spcPct val="250000"/>
              </a:lnSpc>
            </a:pPr>
            <a:r>
              <a:rPr lang="zh-CN" altLang="en-US" sz="3200" b="1" dirty="0" smtClean="0">
                <a:solidFill>
                  <a:srgbClr val="0070C0"/>
                </a:solidFill>
              </a:rPr>
              <a:t>注意将露西不开心和快乐的语气读出来。</a:t>
            </a:r>
            <a:endParaRPr lang="en-US" altLang="zh-CN" sz="3200" b="1" dirty="0" smtClean="0">
              <a:solidFill>
                <a:srgbClr val="0070C0"/>
              </a:solidFill>
            </a:endParaRPr>
          </a:p>
        </p:txBody>
      </p:sp>
      <p:pic>
        <p:nvPicPr>
          <p:cNvPr id="5" name="图片 4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整体感知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714895" y="1471181"/>
            <a:ext cx="106901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优美的诗句：</a:t>
            </a:r>
            <a:endParaRPr lang="en-US" altLang="zh-CN" sz="3200" b="1" dirty="0" smtClean="0"/>
          </a:p>
          <a:p>
            <a:pPr>
              <a:lnSpc>
                <a:spcPct val="200000"/>
              </a:lnSpc>
            </a:pPr>
            <a:r>
              <a:rPr lang="zh-CN" altLang="en-US" sz="3200" b="1" dirty="0" smtClean="0"/>
              <a:t>                             一叠纸           一支圆珠笔         太阳闪闪发光   </a:t>
            </a:r>
            <a:r>
              <a:rPr lang="en-US" altLang="zh-CN" sz="3200" b="1" dirty="0" smtClean="0"/>
              <a:t>   </a:t>
            </a:r>
            <a:endParaRPr lang="en-US" altLang="zh-CN" sz="3200" b="1" dirty="0" smtClean="0"/>
          </a:p>
          <a:p>
            <a:pPr>
              <a:lnSpc>
                <a:spcPct val="200000"/>
              </a:lnSpc>
            </a:pPr>
            <a:r>
              <a:rPr lang="zh-CN" altLang="en-US" sz="3200" b="1" dirty="0" smtClean="0"/>
              <a:t>                            又蹦又跳       一大束鲜花</a:t>
            </a:r>
            <a:endParaRPr lang="en-US" altLang="zh-CN" sz="3200" b="1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比一比：分组比赛读第一封信和第二封信，看看谁读得好。   </a:t>
            </a:r>
            <a:endParaRPr lang="en-US" altLang="zh-CN" sz="3200" b="1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说一说：露西是个什么样的孩子？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板书设计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012370" y="1637437"/>
            <a:ext cx="1080832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zh-CN" altLang="en-US" sz="3600" b="1" dirty="0" smtClean="0"/>
              <a:t>一封信</a:t>
            </a:r>
            <a:endParaRPr lang="en-US" altLang="zh-CN" sz="3600" b="1" dirty="0" smtClean="0"/>
          </a:p>
          <a:p>
            <a:pPr>
              <a:lnSpc>
                <a:spcPct val="250000"/>
              </a:lnSpc>
            </a:pPr>
            <a:r>
              <a:rPr lang="zh-CN" altLang="en-US" sz="2800" b="1" dirty="0" smtClean="0"/>
              <a:t>第一封信          露西（不开心）                      台灯坏了、家里很冷清</a:t>
            </a:r>
            <a:endParaRPr lang="en-US" altLang="zh-CN" sz="2800" b="1" dirty="0" smtClean="0"/>
          </a:p>
          <a:p>
            <a:pPr>
              <a:lnSpc>
                <a:spcPct val="250000"/>
              </a:lnSpc>
            </a:pPr>
            <a:r>
              <a:rPr lang="zh-CN" altLang="en-US" sz="2800" b="1" dirty="0" smtClean="0"/>
              <a:t>第二封信          妈妈和露西（开心）             小狗希比希、看电影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课时作业</a:t>
            </a:r>
            <a:endParaRPr lang="zh-CN" altLang="en-US" sz="40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33" name="图片 32" descr="71bOOOPIC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966960" y="5387340"/>
            <a:ext cx="1981200" cy="147828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5984" y="1354281"/>
            <a:ext cx="11180617" cy="4973782"/>
          </a:xfrm>
          <a:prstGeom prst="rect">
            <a:avLst/>
          </a:prstGeom>
          <a:solidFill>
            <a:schemeClr val="accent6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814647" y="1186816"/>
            <a:ext cx="1110521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一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、我会写。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刂：</a:t>
            </a:r>
            <a:r>
              <a:rPr lang="zh-CN" altLang="en-US" sz="2800" b="1" u="sng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割   削   刮   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亻：</a:t>
            </a:r>
            <a:r>
              <a:rPr lang="zh-CN" altLang="en-US" sz="2800" b="1" u="sng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修  他  伯   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钅：</a:t>
            </a:r>
            <a:r>
              <a:rPr lang="zh-CN" altLang="en-US" sz="2800" b="1" u="sng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锅  银  铜   </a:t>
            </a:r>
            <a:endParaRPr lang="en-US" altLang="zh-CN" sz="2800" b="1" u="sng" dirty="0" smtClean="0">
              <a:solidFill>
                <a:srgbClr val="0070C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二、将句子补充完整。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800" b="1" dirty="0" smtClean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）太阳（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闪闪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）发光。阳光下，我们的希比希（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又蹦又跳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）它们。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800" b="1" dirty="0" smtClean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）以前每天早上你一边（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刮胡子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），一边（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逗我玩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）。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</a:rPr>
              <a:t>三、给自己的父母写一封信，说说你想对他们说的话。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328255-131223141I0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0140" y="577215"/>
            <a:ext cx="9951720" cy="57042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21280" y="3276600"/>
            <a:ext cx="5257800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今天的你们很棒哦！明天继续加油！！</a:t>
            </a:r>
            <a:endParaRPr lang="zh-CN" altLang="en-US" sz="4800" b="1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208520" y="2758440"/>
            <a:ext cx="402336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latin typeface="楷体" panose="02010609060101010101" charset="-122"/>
                <a:ea typeface="楷体" panose="02010609060101010101" charset="-122"/>
              </a:rPr>
              <a:t>第一</a:t>
            </a:r>
            <a:r>
              <a:rPr lang="zh-CN" altLang="en-US" sz="6000" b="1" dirty="0">
                <a:latin typeface="楷体" panose="02010609060101010101" charset="-122"/>
                <a:ea typeface="楷体" panose="02010609060101010101" charset="-122"/>
              </a:rPr>
              <a:t>课时</a:t>
            </a:r>
            <a:endParaRPr lang="zh-CN" altLang="en-US" sz="60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50422" y="1379047"/>
            <a:ext cx="5259160" cy="390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谈话导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入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5543" y="1960320"/>
            <a:ext cx="60950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0070C0"/>
                </a:solidFill>
              </a:rPr>
              <a:t>你们现在是和爸爸妈妈住在一起还是和爷爷奶奶住在一起？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0070C0"/>
                </a:solidFill>
              </a:rPr>
              <a:t>你们想不想你们的爸爸妈妈？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0070C0"/>
                </a:solidFill>
              </a:rPr>
              <a:t>你们平时是怎么和他们联系的呢？</a:t>
            </a:r>
            <a:endParaRPr lang="en-US" altLang="zh-CN" sz="2800" b="1" dirty="0" smtClean="0">
              <a:solidFill>
                <a:srgbClr val="0070C0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19369" y="3968115"/>
            <a:ext cx="4321509" cy="241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0561" y="604577"/>
            <a:ext cx="4310755" cy="308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初读课文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1804" y="1348147"/>
            <a:ext cx="7182196" cy="103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点击下方播放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《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一封信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》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课文录音。</a:t>
            </a:r>
            <a:endParaRPr lang="en-US" altLang="zh-CN" sz="3600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22776" y="2682239"/>
            <a:ext cx="7403609" cy="3853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990600" y="2264410"/>
            <a:ext cx="1370330" cy="1323474"/>
            <a:chOff x="-955824" y="1697380"/>
            <a:chExt cx="1887537" cy="1913438"/>
          </a:xfrm>
        </p:grpSpPr>
        <p:pic>
          <p:nvPicPr>
            <p:cNvPr id="1229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封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生字卡片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3" name="组合 16"/>
          <p:cNvGrpSpPr/>
          <p:nvPr/>
        </p:nvGrpSpPr>
        <p:grpSpPr>
          <a:xfrm>
            <a:off x="7038340" y="2264410"/>
            <a:ext cx="1370330" cy="1323474"/>
            <a:chOff x="-955824" y="1697380"/>
            <a:chExt cx="1887537" cy="1913438"/>
          </a:xfrm>
        </p:grpSpPr>
        <p:pic>
          <p:nvPicPr>
            <p:cNvPr id="1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锅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组合 19"/>
          <p:cNvGrpSpPr/>
          <p:nvPr/>
        </p:nvGrpSpPr>
        <p:grpSpPr>
          <a:xfrm>
            <a:off x="9949584" y="4508096"/>
            <a:ext cx="1370330" cy="1323474"/>
            <a:chOff x="-955824" y="1697380"/>
            <a:chExt cx="1887537" cy="1913438"/>
          </a:xfrm>
        </p:grpSpPr>
        <p:pic>
          <p:nvPicPr>
            <p:cNvPr id="2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修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4040505" y="2264410"/>
            <a:ext cx="1370330" cy="1323474"/>
            <a:chOff x="-955824" y="1697380"/>
            <a:chExt cx="1887537" cy="1913439"/>
          </a:xfrm>
        </p:grpSpPr>
        <p:pic>
          <p:nvPicPr>
            <p:cNvPr id="2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Box 4"/>
            <p:cNvSpPr txBox="1"/>
            <p:nvPr/>
          </p:nvSpPr>
          <p:spPr>
            <a:xfrm>
              <a:off x="-781453" y="1697431"/>
              <a:ext cx="1539600" cy="19133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削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990600" y="1557655"/>
            <a:ext cx="1053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</a:t>
            </a:r>
            <a:r>
              <a:rPr lang="en-US" altLang="zh-CN" sz="4000" b="1" dirty="0" err="1" smtClean="0">
                <a:sym typeface="+mn-ea"/>
              </a:rPr>
              <a:t>fēng</a:t>
            </a:r>
            <a:r>
              <a:rPr lang="en-US" altLang="zh-CN" sz="4000" b="1" dirty="0" smtClean="0">
                <a:sym typeface="+mn-ea"/>
              </a:rPr>
              <a:t>                   </a:t>
            </a:r>
            <a:r>
              <a:rPr lang="en-US" altLang="zh-CN" sz="4000" b="1" dirty="0" err="1" smtClean="0">
                <a:sym typeface="+mn-ea"/>
              </a:rPr>
              <a:t>xiāo</a:t>
            </a:r>
            <a:r>
              <a:rPr lang="en-US" altLang="zh-CN" sz="4000" b="1" dirty="0" smtClean="0">
                <a:sym typeface="+mn-ea"/>
              </a:rPr>
              <a:t>                   </a:t>
            </a:r>
            <a:r>
              <a:rPr lang="en-US" altLang="zh-CN" sz="4000" b="1" dirty="0" err="1" smtClean="0">
                <a:sym typeface="+mn-ea"/>
              </a:rPr>
              <a:t>guō</a:t>
            </a:r>
            <a:r>
              <a:rPr lang="en-US" altLang="zh-CN" sz="4000" b="1" dirty="0" smtClean="0">
                <a:sym typeface="+mn-ea"/>
              </a:rPr>
              <a:t>                  </a:t>
            </a:r>
            <a:r>
              <a:rPr lang="en-US" altLang="zh-CN" sz="4000" b="1" dirty="0" err="1" smtClean="0">
                <a:sym typeface="+mn-ea"/>
              </a:rPr>
              <a:t>cháo</a:t>
            </a:r>
            <a:endParaRPr lang="zh-CN" altLang="en-US" sz="40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997527" y="3746384"/>
            <a:ext cx="10357658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ym typeface="+mn-ea"/>
              </a:rPr>
              <a:t> </a:t>
            </a:r>
            <a:r>
              <a:rPr lang="en-US" altLang="zh-CN" sz="4000" b="1" dirty="0" err="1" smtClean="0">
                <a:sym typeface="+mn-ea"/>
              </a:rPr>
              <a:t>guā</a:t>
            </a:r>
            <a:r>
              <a:rPr lang="en-US" altLang="zh-CN" sz="4000" b="1" dirty="0" smtClean="0">
                <a:sym typeface="+mn-ea"/>
              </a:rPr>
              <a:t>                      </a:t>
            </a:r>
            <a:r>
              <a:rPr lang="en-US" altLang="zh-CN" sz="4000" b="1" dirty="0" err="1" smtClean="0">
                <a:sym typeface="+mn-ea"/>
              </a:rPr>
              <a:t>hú</a:t>
            </a:r>
            <a:r>
              <a:rPr lang="en-US" altLang="zh-CN" sz="4000" b="1" dirty="0" smtClean="0">
                <a:sym typeface="+mn-ea"/>
              </a:rPr>
              <a:t>                    </a:t>
            </a:r>
            <a:r>
              <a:rPr lang="en-US" altLang="zh-CN" sz="4000" b="1" dirty="0" err="1" smtClean="0">
                <a:sym typeface="+mn-ea"/>
              </a:rPr>
              <a:t>dēng</a:t>
            </a:r>
            <a:r>
              <a:rPr lang="en-US" altLang="zh-CN" sz="4000" b="1" dirty="0" smtClean="0">
                <a:sym typeface="+mn-ea"/>
              </a:rPr>
              <a:t>                 </a:t>
            </a:r>
            <a:r>
              <a:rPr lang="en-US" altLang="zh-CN" sz="4000" b="1" dirty="0" err="1" smtClean="0">
                <a:sym typeface="+mn-ea"/>
              </a:rPr>
              <a:t>xiū</a:t>
            </a:r>
            <a:r>
              <a:rPr lang="en-US" altLang="zh-CN" sz="4000" b="1" dirty="0" smtClean="0">
                <a:sym typeface="+mn-ea"/>
              </a:rPr>
              <a:t> </a:t>
            </a:r>
            <a:endParaRPr lang="en-US" altLang="zh-CN" sz="4000" b="1" dirty="0">
              <a:sym typeface="+mn-ea"/>
            </a:endParaRPr>
          </a:p>
        </p:txBody>
      </p:sp>
      <p:grpSp>
        <p:nvGrpSpPr>
          <p:cNvPr id="6" name="组合 16"/>
          <p:cNvGrpSpPr/>
          <p:nvPr/>
        </p:nvGrpSpPr>
        <p:grpSpPr>
          <a:xfrm>
            <a:off x="9949180" y="2294890"/>
            <a:ext cx="1370330" cy="1323474"/>
            <a:chOff x="-955824" y="1697380"/>
            <a:chExt cx="1887537" cy="1913438"/>
          </a:xfrm>
        </p:grpSpPr>
        <p:pic>
          <p:nvPicPr>
            <p:cNvPr id="3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5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朝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23" name="组合 19"/>
          <p:cNvGrpSpPr/>
          <p:nvPr/>
        </p:nvGrpSpPr>
        <p:grpSpPr>
          <a:xfrm>
            <a:off x="7092777" y="4510867"/>
            <a:ext cx="1370330" cy="1323474"/>
            <a:chOff x="-955824" y="1697380"/>
            <a:chExt cx="1887537" cy="1913438"/>
          </a:xfrm>
        </p:grpSpPr>
        <p:pic>
          <p:nvPicPr>
            <p:cNvPr id="27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灯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29" name="组合 19"/>
          <p:cNvGrpSpPr/>
          <p:nvPr/>
        </p:nvGrpSpPr>
        <p:grpSpPr>
          <a:xfrm>
            <a:off x="4036464" y="4480387"/>
            <a:ext cx="1370330" cy="1323474"/>
            <a:chOff x="-955824" y="1697380"/>
            <a:chExt cx="1887537" cy="1913438"/>
          </a:xfrm>
        </p:grpSpPr>
        <p:pic>
          <p:nvPicPr>
            <p:cNvPr id="3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胡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36" name="组合 19"/>
          <p:cNvGrpSpPr/>
          <p:nvPr/>
        </p:nvGrpSpPr>
        <p:grpSpPr>
          <a:xfrm>
            <a:off x="946900" y="4466533"/>
            <a:ext cx="1370330" cy="1323474"/>
            <a:chOff x="-955824" y="1697380"/>
            <a:chExt cx="1887537" cy="1913438"/>
          </a:xfrm>
        </p:grpSpPr>
        <p:pic>
          <p:nvPicPr>
            <p:cNvPr id="37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8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刮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301750" y="2277110"/>
            <a:ext cx="1370330" cy="1323474"/>
            <a:chOff x="-955824" y="1697380"/>
            <a:chExt cx="1887537" cy="1913438"/>
          </a:xfrm>
        </p:grpSpPr>
        <p:pic>
          <p:nvPicPr>
            <p:cNvPr id="1229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冷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生字卡片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3" name="组合 16"/>
          <p:cNvGrpSpPr/>
          <p:nvPr/>
        </p:nvGrpSpPr>
        <p:grpSpPr>
          <a:xfrm>
            <a:off x="7038340" y="2264410"/>
            <a:ext cx="1370330" cy="1323474"/>
            <a:chOff x="-955824" y="1697380"/>
            <a:chExt cx="1887537" cy="1913438"/>
          </a:xfrm>
        </p:grpSpPr>
        <p:pic>
          <p:nvPicPr>
            <p:cNvPr id="18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团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组合 19"/>
          <p:cNvGrpSpPr/>
          <p:nvPr/>
        </p:nvGrpSpPr>
        <p:grpSpPr>
          <a:xfrm>
            <a:off x="9949584" y="4508096"/>
            <a:ext cx="1370330" cy="1323474"/>
            <a:chOff x="-955824" y="1697380"/>
            <a:chExt cx="1887537" cy="1913438"/>
          </a:xfrm>
        </p:grpSpPr>
        <p:pic>
          <p:nvPicPr>
            <p:cNvPr id="2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鲜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5" name="组合 22"/>
          <p:cNvGrpSpPr/>
          <p:nvPr/>
        </p:nvGrpSpPr>
        <p:grpSpPr>
          <a:xfrm>
            <a:off x="4040505" y="2264410"/>
            <a:ext cx="1370330" cy="1323474"/>
            <a:chOff x="-955824" y="1697380"/>
            <a:chExt cx="1887537" cy="1913438"/>
          </a:xfrm>
        </p:grpSpPr>
        <p:pic>
          <p:nvPicPr>
            <p:cNvPr id="2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肩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990600" y="1557655"/>
            <a:ext cx="1041446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    </a:t>
            </a:r>
            <a:r>
              <a:rPr lang="en-US" altLang="zh-CN" sz="4000" b="1" dirty="0" err="1" smtClean="0">
                <a:sym typeface="+mn-ea"/>
              </a:rPr>
              <a:t>lěng</a:t>
            </a:r>
            <a:r>
              <a:rPr lang="en-US" altLang="zh-CN" sz="4000" b="1" dirty="0" smtClean="0">
                <a:sym typeface="+mn-ea"/>
              </a:rPr>
              <a:t>                </a:t>
            </a:r>
            <a:r>
              <a:rPr lang="en-US" altLang="zh-CN" sz="4000" b="1" dirty="0" err="1" smtClean="0">
                <a:sym typeface="+mn-ea"/>
              </a:rPr>
              <a:t>jiān</a:t>
            </a:r>
            <a:r>
              <a:rPr lang="en-US" altLang="zh-CN" sz="4000" b="1" dirty="0" smtClean="0">
                <a:sym typeface="+mn-ea"/>
              </a:rPr>
              <a:t>                  </a:t>
            </a:r>
            <a:r>
              <a:rPr lang="en-US" altLang="zh-CN" sz="4000" b="1" dirty="0" err="1" smtClean="0">
                <a:sym typeface="+mn-ea"/>
              </a:rPr>
              <a:t>tuán </a:t>
            </a:r>
            <a:r>
              <a:rPr lang="en-US" altLang="zh-CN" sz="4000" b="1" dirty="0" smtClean="0">
                <a:sym typeface="+mn-ea"/>
              </a:rPr>
              <a:t>              </a:t>
            </a:r>
            <a:r>
              <a:rPr lang="en-US" altLang="zh-CN" sz="4000" b="1" dirty="0" err="1" smtClean="0">
                <a:sym typeface="+mn-ea"/>
              </a:rPr>
              <a:t>chóng</a:t>
            </a:r>
            <a:endParaRPr lang="zh-CN" altLang="en-US" sz="4000" b="1" dirty="0"/>
          </a:p>
        </p:txBody>
      </p:sp>
      <p:sp>
        <p:nvSpPr>
          <p:cNvPr id="30" name="文本框 29"/>
          <p:cNvSpPr txBox="1"/>
          <p:nvPr/>
        </p:nvSpPr>
        <p:spPr>
          <a:xfrm>
            <a:off x="754380" y="3772535"/>
            <a:ext cx="111493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ym typeface="+mn-ea"/>
              </a:rPr>
              <a:t> </a:t>
            </a:r>
            <a:r>
              <a:rPr lang="en-US" altLang="zh-CN" sz="4000" b="1" dirty="0" err="1" smtClean="0">
                <a:sym typeface="+mn-ea"/>
              </a:rPr>
              <a:t>wán</a:t>
            </a:r>
            <a:r>
              <a:rPr lang="en-US" altLang="zh-CN" sz="4000" b="1" dirty="0" smtClean="0">
                <a:sym typeface="+mn-ea"/>
              </a:rPr>
              <a:t>           </a:t>
            </a:r>
            <a:r>
              <a:rPr lang="en-US" altLang="zh-CN" sz="4000" b="1" dirty="0" err="1" smtClean="0">
                <a:sym typeface="+mn-ea"/>
              </a:rPr>
              <a:t>qī</a:t>
            </a:r>
            <a:r>
              <a:rPr lang="en-US" altLang="zh-CN" sz="4000" b="1" dirty="0" smtClean="0">
                <a:sym typeface="+mn-ea"/>
              </a:rPr>
              <a:t>                  jié                </a:t>
            </a:r>
            <a:r>
              <a:rPr lang="en-US" altLang="zh-CN" sz="4000" b="1" dirty="0" err="1" smtClean="0">
                <a:sym typeface="+mn-ea"/>
              </a:rPr>
              <a:t>shù</a:t>
            </a:r>
            <a:r>
              <a:rPr lang="en-US" altLang="zh-CN" sz="4000" b="1" dirty="0" smtClean="0">
                <a:sym typeface="+mn-ea"/>
              </a:rPr>
              <a:t>             </a:t>
            </a:r>
            <a:r>
              <a:rPr lang="en-US" altLang="zh-CN" sz="4000" b="1" dirty="0" err="1" smtClean="0">
                <a:sym typeface="+mn-ea"/>
              </a:rPr>
              <a:t>xiān</a:t>
            </a:r>
            <a:endParaRPr lang="en-US" altLang="zh-CN" sz="4000" b="1" dirty="0">
              <a:sym typeface="+mn-ea"/>
            </a:endParaRPr>
          </a:p>
        </p:txBody>
      </p:sp>
      <p:grpSp>
        <p:nvGrpSpPr>
          <p:cNvPr id="6" name="组合 16"/>
          <p:cNvGrpSpPr/>
          <p:nvPr/>
        </p:nvGrpSpPr>
        <p:grpSpPr>
          <a:xfrm>
            <a:off x="9949180" y="2294890"/>
            <a:ext cx="1370330" cy="1323474"/>
            <a:chOff x="-955824" y="1697380"/>
            <a:chExt cx="1887537" cy="1913438"/>
          </a:xfrm>
        </p:grpSpPr>
        <p:pic>
          <p:nvPicPr>
            <p:cNvPr id="3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5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重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8" name="组合 19"/>
          <p:cNvGrpSpPr/>
          <p:nvPr/>
        </p:nvGrpSpPr>
        <p:grpSpPr>
          <a:xfrm>
            <a:off x="7633162" y="4480387"/>
            <a:ext cx="1370330" cy="1323474"/>
            <a:chOff x="-955824" y="1697380"/>
            <a:chExt cx="1887537" cy="1913438"/>
          </a:xfrm>
        </p:grpSpPr>
        <p:pic>
          <p:nvPicPr>
            <p:cNvPr id="27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束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0" name="组合 19"/>
          <p:cNvGrpSpPr/>
          <p:nvPr/>
        </p:nvGrpSpPr>
        <p:grpSpPr>
          <a:xfrm>
            <a:off x="2796309" y="4480387"/>
            <a:ext cx="1370330" cy="1323474"/>
            <a:chOff x="-955824" y="1697380"/>
            <a:chExt cx="1887537" cy="1913438"/>
          </a:xfrm>
        </p:grpSpPr>
        <p:pic>
          <p:nvPicPr>
            <p:cNvPr id="31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期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2" name="组合 19"/>
          <p:cNvGrpSpPr/>
          <p:nvPr/>
        </p:nvGrpSpPr>
        <p:grpSpPr>
          <a:xfrm>
            <a:off x="627495" y="4480503"/>
            <a:ext cx="1370330" cy="1323474"/>
            <a:chOff x="-955824" y="1697380"/>
            <a:chExt cx="1887537" cy="1913438"/>
          </a:xfrm>
        </p:grpSpPr>
        <p:pic>
          <p:nvPicPr>
            <p:cNvPr id="37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8" name="TextBox 4"/>
            <p:cNvSpPr txBox="1"/>
            <p:nvPr/>
          </p:nvSpPr>
          <p:spPr>
            <a:xfrm>
              <a:off x="-781453" y="1697431"/>
              <a:ext cx="1539600" cy="19133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lstStyle/>
            <a:p>
              <a:pPr lvl="0" eaLnBrk="1" hangingPunct="1"/>
              <a:r>
                <a:rPr lang="zh-CN" altLang="en-US" sz="8000" b="1" dirty="0" smtClean="0">
                  <a:latin typeface="楷体_GB2312" pitchFamily="49" charset="-122"/>
                  <a:ea typeface="楷体_GB2312" pitchFamily="49" charset="-122"/>
                </a:rPr>
                <a:t>完</a:t>
              </a:r>
              <a:endParaRPr lang="zh-CN" altLang="en-US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3" name="组合 19"/>
          <p:cNvGrpSpPr/>
          <p:nvPr/>
        </p:nvGrpSpPr>
        <p:grpSpPr>
          <a:xfrm>
            <a:off x="5247409" y="4462607"/>
            <a:ext cx="1370330" cy="1322105"/>
            <a:chOff x="-955824" y="1697380"/>
            <a:chExt cx="1887537" cy="1911459"/>
          </a:xfrm>
        </p:grpSpPr>
        <p:pic>
          <p:nvPicPr>
            <p:cNvPr id="14" name="图片 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-955824" y="16973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" name="TextBox 4"/>
            <p:cNvSpPr txBox="1"/>
            <p:nvPr/>
          </p:nvSpPr>
          <p:spPr>
            <a:xfrm>
              <a:off x="-781453" y="1697431"/>
              <a:ext cx="1539600" cy="1911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1">
              <a:spAutoFit/>
            </a:bodyPr>
            <a:p>
              <a:pPr lvl="0" eaLnBrk="1" hangingPunct="1"/>
              <a:r>
                <a:rPr lang="zh-CN" altLang="zh-CN" sz="8000" b="1" dirty="0">
                  <a:latin typeface="楷体_GB2312" pitchFamily="49" charset="-122"/>
                  <a:ea typeface="楷体_GB2312" pitchFamily="49" charset="-122"/>
                </a:rPr>
                <a:t>结</a:t>
              </a:r>
              <a:endParaRPr lang="zh-CN" altLang="zh-CN" sz="8000" b="1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初读课文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 descr="86958PICiE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535" y="5073015"/>
            <a:ext cx="1871345" cy="17653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810891" y="5654767"/>
            <a:ext cx="5261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</a:rPr>
              <a:t>谜底：鲜     胡     刮     团</a:t>
            </a:r>
            <a:endParaRPr lang="en-US" altLang="zh-CN" sz="36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6825" y="1488868"/>
            <a:ext cx="98562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</a:rPr>
              <a:t>谜语识记：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latin typeface="+mn-ea"/>
              </a:rPr>
              <a:t>半边水中游，半边吃草在山头。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latin typeface="+mn-ea"/>
              </a:rPr>
              <a:t>古代的月亮。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latin typeface="+mn-ea"/>
              </a:rPr>
              <a:t>舌头被刀伤到了。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latin typeface="+mn-ea"/>
              </a:rPr>
              <a:t>圆又圆，口才好。</a:t>
            </a:r>
            <a:endParaRPr lang="en-US" altLang="zh-CN" sz="32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虚尾箭头 6"/>
          <p:cNvSpPr/>
          <p:nvPr/>
        </p:nvSpPr>
        <p:spPr>
          <a:xfrm>
            <a:off x="518160" y="295275"/>
            <a:ext cx="2727960" cy="1172845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54380" y="531495"/>
            <a:ext cx="2254885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2" charset="-122"/>
                <a:ea typeface="黑体" panose="02010609060101010101" pitchFamily="2" charset="-122"/>
              </a:rPr>
              <a:t>初读课文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0" name="图片 9" descr="86958PICiE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2055" y="5092700"/>
            <a:ext cx="1871345" cy="1765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6760" y="2130829"/>
            <a:ext cx="104587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①我重新挑了一个西瓜，刚刚那个太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重</a:t>
            </a: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了，我拿不起来。</a:t>
            </a:r>
            <a:endParaRPr lang="en-US" altLang="zh-CN" sz="32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朝</a:t>
            </a: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阳升起来了，我们要朝着村子前进了。</a:t>
            </a:r>
            <a:endParaRPr lang="en-US" altLang="zh-CN" sz="32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③小明拿了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削</a:t>
            </a:r>
            <a:r>
              <a:rPr lang="zh-CN" altLang="en-US" sz="3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铁如泥的小刀削土豆，结果把手割伤了。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2359</Words>
  <Application>WPS 演示</Application>
  <PresentationFormat>自定义</PresentationFormat>
  <Paragraphs>240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0" baseType="lpstr">
      <vt:lpstr>Arial</vt:lpstr>
      <vt:lpstr>宋体</vt:lpstr>
      <vt:lpstr>Wingdings</vt:lpstr>
      <vt:lpstr>楷体</vt:lpstr>
      <vt:lpstr>黑体</vt:lpstr>
      <vt:lpstr>楷体_GB2312</vt:lpstr>
      <vt:lpstr>Calibri</vt:lpstr>
      <vt:lpstr>微软雅黑</vt:lpstr>
      <vt:lpstr>Arial Unicode MS</vt:lpstr>
      <vt:lpstr>Calibri Light</vt:lpstr>
      <vt:lpstr>新宋体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MacBook</dc:creator>
  <cp:lastModifiedBy>Administrator</cp:lastModifiedBy>
  <cp:revision>80</cp:revision>
  <dcterms:created xsi:type="dcterms:W3CDTF">2016-12-11T09:55:00Z</dcterms:created>
  <dcterms:modified xsi:type="dcterms:W3CDTF">2017-08-25T05:00:39Z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