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334" r:id="rId7"/>
    <p:sldId id="322" r:id="rId8"/>
    <p:sldId id="264" r:id="rId9"/>
    <p:sldId id="345" r:id="rId10"/>
    <p:sldId id="309" r:id="rId11"/>
    <p:sldId id="308" r:id="rId12"/>
    <p:sldId id="307" r:id="rId13"/>
    <p:sldId id="306" r:id="rId14"/>
    <p:sldId id="305" r:id="rId15"/>
    <p:sldId id="310" r:id="rId16"/>
    <p:sldId id="324" r:id="rId17"/>
    <p:sldId id="325" r:id="rId18"/>
    <p:sldId id="335" r:id="rId19"/>
    <p:sldId id="311" r:id="rId20"/>
    <p:sldId id="327" r:id="rId21"/>
    <p:sldId id="320" r:id="rId22"/>
    <p:sldId id="318" r:id="rId23"/>
    <p:sldId id="346" r:id="rId24"/>
    <p:sldId id="339" r:id="rId25"/>
    <p:sldId id="344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47" r:id="rId34"/>
    <p:sldId id="319" r:id="rId35"/>
    <p:sldId id="314" r:id="rId36"/>
    <p:sldId id="285" r:id="rId37"/>
    <p:sldId id="287" r:id="rId3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9459" autoAdjust="0"/>
  </p:normalViewPr>
  <p:slideViewPr>
    <p:cSldViewPr snapToGrid="0">
      <p:cViewPr varScale="1">
        <p:scale>
          <a:sx n="38" d="100"/>
          <a:sy n="38" d="100"/>
        </p:scale>
        <p:origin x="-8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0291" y="359229"/>
            <a:ext cx="3377186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24840" y="359410"/>
            <a:ext cx="3220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、树之歌</a:t>
            </a:r>
            <a:endParaRPr lang="en-US" altLang="zh-CN" sz="4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66078" y="1105218"/>
            <a:ext cx="3274897" cy="25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620469" y="1131570"/>
            <a:ext cx="2820035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桐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tóng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0880" y="5053271"/>
            <a:ext cx="8315617" cy="153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枫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810616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</a:t>
            </a:r>
            <a:r>
              <a:rPr lang="en-US" altLang="zh-CN" sz="4800" b="1" dirty="0" err="1" smtClean="0"/>
              <a:t>fēng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4345" y="4995170"/>
            <a:ext cx="8100984" cy="148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松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err="1" smtClean="0"/>
              <a:t>sōng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830" y="5287241"/>
            <a:ext cx="7658359" cy="14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/>
              <a:r>
                <a:rPr lang="zh-CN" altLang="en-US" sz="1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柏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644361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bǎi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762" y="5130511"/>
            <a:ext cx="8234856" cy="1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棉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mián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034" y="4492596"/>
            <a:ext cx="816604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4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杉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shān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5668" y="5113886"/>
            <a:ext cx="7619394" cy="164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4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化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huà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7242" y="5118649"/>
            <a:ext cx="4272482" cy="16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桂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guì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4284" y="5253989"/>
            <a:ext cx="8382149" cy="13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板书设计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77687" y="1668599"/>
            <a:ext cx="9243753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4400" b="1" dirty="0" smtClean="0"/>
              <a:t>树</a:t>
            </a:r>
            <a:endParaRPr lang="en-US" altLang="zh-CN" sz="4400" b="1" dirty="0" smtClean="0"/>
          </a:p>
          <a:p>
            <a:pPr>
              <a:lnSpc>
                <a:spcPct val="250000"/>
              </a:lnSpc>
            </a:pPr>
            <a:r>
              <a:rPr lang="zh-CN" altLang="en-US" sz="3600" b="1" dirty="0" smtClean="0"/>
              <a:t>杨      壮     桐      松     柏     棉     杉     化      桂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课时作业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055" y="1468582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421651"/>
            <a:ext cx="10860577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、我会写。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+mn-ea"/>
              </a:rPr>
              <a:t>     </a:t>
            </a:r>
            <a:r>
              <a:rPr lang="zh-CN" altLang="en-US" sz="2800" b="1" dirty="0" smtClean="0">
                <a:latin typeface="+mn-ea"/>
              </a:rPr>
              <a:t>木：</a:t>
            </a:r>
            <a:r>
              <a:rPr lang="zh-CN" altLang="en-US" sz="2800" b="1" u="sng" dirty="0" smtClean="0">
                <a:solidFill>
                  <a:srgbClr val="0070C0"/>
                </a:solidFill>
                <a:latin typeface="+mn-ea"/>
              </a:rPr>
              <a:t>梧   桐   枫    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</a:rPr>
              <a:t>     </a:t>
            </a:r>
            <a:r>
              <a:rPr lang="zh-CN" altLang="en-US" sz="2800" b="1" dirty="0" smtClean="0">
                <a:latin typeface="+mn-ea"/>
              </a:rPr>
              <a:t>钅：</a:t>
            </a:r>
            <a:r>
              <a:rPr lang="zh-CN" altLang="en-US" sz="2800" b="1" u="sng" dirty="0" smtClean="0">
                <a:solidFill>
                  <a:srgbClr val="0070C0"/>
                </a:solidFill>
                <a:latin typeface="+mn-ea"/>
              </a:rPr>
              <a:t>银   铜   钟</a:t>
            </a:r>
            <a:endParaRPr lang="en-US" altLang="zh-CN" sz="2800" b="1" u="sng" dirty="0" smtClean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+mn-ea"/>
              </a:rPr>
              <a:t>     </a:t>
            </a:r>
            <a:r>
              <a:rPr lang="zh-CN" altLang="en-US" sz="2800" b="1" dirty="0" smtClean="0">
                <a:latin typeface="+mn-ea"/>
              </a:rPr>
              <a:t>亻：</a:t>
            </a:r>
            <a:r>
              <a:rPr lang="zh-CN" altLang="en-US" sz="2800" b="1" u="sng" dirty="0" smtClean="0">
                <a:solidFill>
                  <a:srgbClr val="0070C0"/>
                </a:solidFill>
                <a:latin typeface="+mn-ea"/>
              </a:rPr>
              <a:t>化   他   什    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</a:rPr>
              <a:t>     </a:t>
            </a:r>
            <a:r>
              <a:rPr lang="zh-CN" altLang="en-US" sz="2800" b="1" dirty="0" smtClean="0">
                <a:latin typeface="+mn-ea"/>
              </a:rPr>
              <a:t>宀：</a:t>
            </a:r>
            <a:r>
              <a:rPr lang="zh-CN" altLang="en-US" sz="2800" b="1" u="sng" dirty="0" smtClean="0">
                <a:solidFill>
                  <a:srgbClr val="0070C0"/>
                </a:solidFill>
                <a:latin typeface="+mn-ea"/>
              </a:rPr>
              <a:t>守   字   宝</a:t>
            </a:r>
            <a:endParaRPr lang="en-US" altLang="zh-CN" sz="2800" b="1" u="sng" dirty="0" smtClean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二、我会组词。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梧（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梧桐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 枫（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枫树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松（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松柏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掌（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手掌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疆（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边疆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 银（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银杏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化（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化石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     耐（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耐寒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教学目标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2440" y="1720215"/>
            <a:ext cx="113080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1.</a:t>
            </a:r>
            <a:r>
              <a:rPr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认识</a:t>
            </a:r>
            <a:r>
              <a:rPr lang="en-US"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15</a:t>
            </a:r>
            <a:r>
              <a:rPr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个生字</a:t>
            </a:r>
            <a:r>
              <a:rPr lang="zh-CN"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，</a:t>
            </a:r>
            <a:r>
              <a:rPr lang="zh-CN" altLang="en-US"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会写</a:t>
            </a:r>
            <a:r>
              <a:rPr lang="en-US" altLang="zh-CN"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10</a:t>
            </a:r>
            <a:r>
              <a:rPr lang="zh-CN" altLang="en-US"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个生字。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（重点）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2</a:t>
            </a:r>
            <a:r>
              <a:rPr lang="en-US"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.</a:t>
            </a:r>
            <a:r>
              <a:rPr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正确、</a:t>
            </a:r>
            <a:r>
              <a:rPr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流利地朗读课文</a:t>
            </a:r>
            <a:r>
              <a:rPr lang="zh-CN" altLang="en-US"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，背诵课文</a:t>
            </a:r>
            <a:r>
              <a:rPr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。</a:t>
            </a:r>
            <a:r>
              <a:rPr sz="32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（</a:t>
            </a:r>
            <a:r>
              <a:rPr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重点）</a:t>
            </a:r>
            <a:endParaRPr sz="32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3</a:t>
            </a:r>
            <a:r>
              <a:rPr lang="en-US"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.</a:t>
            </a:r>
            <a:r>
              <a:rPr lang="zh-CN" altLang="en-US"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从课文中认识各种树木，并了解各种树木的特点。</a:t>
            </a:r>
            <a:r>
              <a:rPr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  <a:sym typeface="+mn-ea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  <a:sym typeface="+mn-ea"/>
              </a:rPr>
              <a:t>难点）</a:t>
            </a:r>
            <a:endParaRPr sz="3200" b="1" dirty="0">
              <a:latin typeface="楷体_GB2312" panose="02010609030101010101" pitchFamily="49" charset="-122"/>
              <a:ea typeface="楷体_GB2312" panose="0201060903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3717" y="1155987"/>
            <a:ext cx="5356955" cy="434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39193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37706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温故知新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66443"/>
            <a:ext cx="2344189" cy="298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763" y="1650076"/>
            <a:ext cx="2450870" cy="30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202" y="1700126"/>
            <a:ext cx="2419350" cy="302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542" y="1754074"/>
            <a:ext cx="2198458" cy="300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5513" y="5104015"/>
            <a:ext cx="11255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杨树                     榕树                   梧桐                  枫树               松柏</a:t>
            </a:r>
            <a:endParaRPr lang="zh-CN" altLang="en-US" sz="3200" b="1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9459" y="1695191"/>
            <a:ext cx="2466975" cy="30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39193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37706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温故知新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42544"/>
            <a:ext cx="2412336" cy="307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8630" y="5104130"/>
            <a:ext cx="1153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木棉               桦树          银杏                 水杉            金桂</a:t>
            </a:r>
            <a:endParaRPr lang="zh-CN" altLang="en-US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6597" y="1669214"/>
            <a:ext cx="2257425" cy="305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641" y="1642975"/>
            <a:ext cx="2562225" cy="307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1642" y="1702204"/>
            <a:ext cx="2157499" cy="298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10070" y="1626696"/>
            <a:ext cx="2281930" cy="306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2281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421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解读课文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9690" y="5734050"/>
            <a:ext cx="30734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/>
              <a:t>杨树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高</a:t>
            </a:r>
            <a:endParaRPr lang="zh-CN" altLang="en-US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1491" y="1590416"/>
            <a:ext cx="4707144" cy="38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9864" y="1506423"/>
            <a:ext cx="4748819" cy="393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39441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4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解读课文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11384" y="5654995"/>
            <a:ext cx="3216729" cy="7546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榕树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壮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126" y="1593186"/>
            <a:ext cx="4936111" cy="346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1356" y="1585914"/>
            <a:ext cx="5117542" cy="35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39441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4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解读课文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11384" y="5654995"/>
            <a:ext cx="3216729" cy="7546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梧桐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手掌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683" y="1697354"/>
            <a:ext cx="4559336" cy="345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1482" y="830753"/>
            <a:ext cx="4534073" cy="271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3433" y="3699597"/>
            <a:ext cx="4571999" cy="296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39441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4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解读课文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9493" y="5903801"/>
            <a:ext cx="3216729" cy="7546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枫树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叶红</a:t>
            </a:r>
            <a:endParaRPr lang="zh-CN" altLang="en-US" sz="32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0701" y="1528849"/>
            <a:ext cx="5806353" cy="438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9193" y="232757"/>
            <a:ext cx="4941527" cy="31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2526" y="3573953"/>
            <a:ext cx="4927801" cy="323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39441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4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解读课文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948" y="5704872"/>
            <a:ext cx="445443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松柏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四季常青</a:t>
            </a:r>
            <a:endParaRPr lang="zh-CN" altLang="en-US" sz="32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0887" y="1992025"/>
            <a:ext cx="4144240" cy="27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750" y="203575"/>
            <a:ext cx="4001366" cy="335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072" y="3724102"/>
            <a:ext cx="3929669" cy="31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4019" y="1754418"/>
            <a:ext cx="3038475" cy="343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39441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4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解读课文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11384" y="5654995"/>
            <a:ext cx="465394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木棉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南方、喜暖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1" y="1685319"/>
            <a:ext cx="3450128" cy="386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355" y="1695796"/>
            <a:ext cx="3683015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1" y="1605136"/>
            <a:ext cx="3591098" cy="386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39441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4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解读课文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4991" y="1615010"/>
            <a:ext cx="4986449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“桦树耐寒守边疆”</a:t>
            </a:r>
            <a:endParaRPr lang="en-US" altLang="zh-CN" sz="40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“耐寒”：</a:t>
            </a:r>
            <a:r>
              <a:rPr lang="zh-CN" altLang="en-US" sz="3200" dirty="0" smtClean="0"/>
              <a:t>“耐”忍，受得住；“寒”冷，与“暑”相对。指的是经得起寒冷。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“守”：</a:t>
            </a:r>
            <a:r>
              <a:rPr lang="zh-CN" altLang="en-US" sz="3200" dirty="0" smtClean="0"/>
              <a:t>保持，守护。</a:t>
            </a:r>
            <a:endParaRPr lang="zh-CN" altLang="en-US" sz="3200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476" y="1654666"/>
            <a:ext cx="5434828" cy="344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0589" y="1338867"/>
            <a:ext cx="5213539" cy="423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39441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4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解读课文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319" y="1502688"/>
            <a:ext cx="8427918" cy="53553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/>
              <a:t>“银杏水杉活化石”</a:t>
            </a:r>
            <a:endParaRPr lang="en-US" altLang="zh-CN" sz="36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银杏树</a:t>
            </a:r>
            <a:r>
              <a:rPr lang="zh-CN" altLang="en-US" sz="3200" dirty="0" smtClean="0"/>
              <a:t>又名白果树，古时候又称公孙树。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“化石”</a:t>
            </a:r>
            <a:r>
              <a:rPr lang="zh-CN" altLang="en-US" sz="3200" dirty="0" smtClean="0"/>
              <a:t>是指生活在遥远的过去的生物的遗体活遗迹变成的石头。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“活化石”</a:t>
            </a:r>
            <a:r>
              <a:rPr lang="zh-CN" altLang="en-US" sz="3200" dirty="0" smtClean="0"/>
              <a:t>是指一些延续了上千万年的古老的生物，同时代的其他生物早已灭绝，只有它们独自保留下来，说明它们非常宝贵。</a:t>
            </a:r>
            <a:endParaRPr lang="zh-CN" altLang="en-US" sz="3200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8504" y="213013"/>
            <a:ext cx="3887092" cy="28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139441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4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解读课文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11384" y="5654995"/>
            <a:ext cx="4986449" cy="7467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金桂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满院香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75" y="1742554"/>
            <a:ext cx="5251307" cy="34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7673" y="1695796"/>
            <a:ext cx="5370021" cy="345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知识延伸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35183" y="2154366"/>
            <a:ext cx="6313515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4000" b="1" dirty="0" smtClean="0"/>
              <a:t>十年树木，百年树人。</a:t>
            </a:r>
            <a:endParaRPr lang="en-US" altLang="zh-CN" sz="4000" b="1" dirty="0" smtClean="0"/>
          </a:p>
          <a:p>
            <a:pPr>
              <a:lnSpc>
                <a:spcPct val="170000"/>
              </a:lnSpc>
            </a:pPr>
            <a:r>
              <a:rPr lang="zh-CN" altLang="en-US" sz="4000" b="1" dirty="0" smtClean="0"/>
              <a:t>树无根不长，人无志不立。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26498" y="673161"/>
            <a:ext cx="22369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solidFill>
                  <a:srgbClr val="FF0000"/>
                </a:solidFill>
                <a:ea typeface="华文彩云" pitchFamily="2" charset="-122"/>
              </a:rPr>
              <a:t>？</a:t>
            </a:r>
            <a:endParaRPr lang="zh-CN" altLang="en-US" sz="19900" dirty="0">
              <a:solidFill>
                <a:srgbClr val="FF0000"/>
              </a:solidFill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拓展活动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66455" y="3018889"/>
            <a:ext cx="8740832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4000" b="1" dirty="0" smtClean="0"/>
              <a:t>查查资料，了解其他常见树木的特点。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板书设计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2262" y="1312001"/>
            <a:ext cx="11471563" cy="5277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/>
              <a:t>树</a:t>
            </a:r>
            <a:endParaRPr lang="en-US" altLang="zh-CN" sz="54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杨树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高          榕树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壮                 梧桐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手掌        </a:t>
            </a:r>
            <a:endParaRPr lang="zh-CN" altLang="en-US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枫树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叶红       松柏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四季常青       木棉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南方、喜暖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桦树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北疆、耐寒                          银杏、水杉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活化石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金桂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满院香</a:t>
            </a:r>
            <a:endParaRPr lang="en-US" altLang="zh-CN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课时作业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1055" y="1288473"/>
            <a:ext cx="11180617" cy="537002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694" y="1367444"/>
            <a:ext cx="10774680" cy="542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一、照样子加偏旁组字，再组词。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士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（  ）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=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壮（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壮大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           公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木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=</a:t>
            </a:r>
            <a:r>
              <a:rPr lang="zh-CN" altLang="en-US" sz="2600" b="1" u="sng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松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（     ）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同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木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=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桐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（     ）              白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木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=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柏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（     ）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二、我会按课文内容填空。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）（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杨树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）高，榕树（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壮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），梧桐树叶像手掌。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）（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枫树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）秋天（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叶儿红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），（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松柏四季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）披绿装。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）银杏（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水杉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）活（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化石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），（</a:t>
            </a:r>
            <a:r>
              <a:rPr lang="zh-CN" altLang="en-US" sz="2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金桂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）开花满园香。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三、我会说。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课后和家人说一说你认识哪些树，它们有什么特点。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新课导入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65" y="2090057"/>
            <a:ext cx="556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/>
              <a:t>谜语：</a:t>
            </a:r>
            <a:endParaRPr lang="en-US" altLang="zh-CN" sz="3600" b="1" dirty="0" smtClean="0"/>
          </a:p>
          <a:p>
            <a:pPr>
              <a:lnSpc>
                <a:spcPct val="200000"/>
              </a:lnSpc>
            </a:pPr>
            <a:r>
              <a:rPr lang="zh-CN" altLang="en-US" sz="3600" b="1" dirty="0" smtClean="0"/>
              <a:t>像伞不是伞，整天土里站。</a:t>
            </a:r>
            <a:endParaRPr lang="zh-CN" altLang="en-US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53139" y="1730519"/>
            <a:ext cx="4630963" cy="39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25586" y="5636029"/>
            <a:ext cx="1995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谜底：树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梧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自主识字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2360930" y="4469765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松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8408670" y="4479925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装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038340" y="2264410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掌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5410835" y="4474845"/>
            <a:ext cx="1370330" cy="1310675"/>
            <a:chOff x="-955824" y="1697380"/>
            <a:chExt cx="1887537" cy="1894933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柏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040505" y="2264410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桐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599" y="1468120"/>
            <a:ext cx="1063059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</a:t>
            </a:r>
            <a:r>
              <a:rPr lang="en-US" altLang="zh-CN" sz="4000" b="1" dirty="0" err="1" smtClean="0">
                <a:sym typeface="+mn-ea"/>
              </a:rPr>
              <a:t>wú</a:t>
            </a:r>
            <a:r>
              <a:rPr lang="en-US" altLang="zh-CN" sz="4000" b="1" dirty="0" smtClean="0">
                <a:sym typeface="+mn-ea"/>
              </a:rPr>
              <a:t>             </a:t>
            </a:r>
            <a:r>
              <a:rPr lang="en-US" altLang="zh-CN" sz="4000" b="1" dirty="0" err="1" smtClean="0">
                <a:sym typeface="+mn-ea"/>
              </a:rPr>
              <a:t>tóng</a:t>
            </a:r>
            <a:r>
              <a:rPr lang="en-US" altLang="zh-CN" sz="4000" b="1" dirty="0" smtClean="0">
                <a:sym typeface="+mn-ea"/>
              </a:rPr>
              <a:t>          </a:t>
            </a:r>
            <a:r>
              <a:rPr lang="en-US" altLang="zh-CN" sz="4000" b="1" dirty="0" err="1" smtClean="0">
                <a:sym typeface="+mn-ea"/>
              </a:rPr>
              <a:t>zhǎng</a:t>
            </a:r>
            <a:r>
              <a:rPr lang="en-US" altLang="zh-CN" sz="4000" b="1" dirty="0" smtClean="0">
                <a:sym typeface="+mn-ea"/>
              </a:rPr>
              <a:t>         </a:t>
            </a:r>
            <a:r>
              <a:rPr lang="en-US" altLang="zh-CN" sz="4000" b="1" dirty="0" err="1" smtClean="0">
                <a:sym typeface="+mn-ea"/>
              </a:rPr>
              <a:t>fēng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2487295" y="3763010"/>
            <a:ext cx="79036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sōng</a:t>
            </a:r>
            <a:r>
              <a:rPr lang="en-US" altLang="zh-CN" sz="4000" b="1" dirty="0" smtClean="0">
                <a:sym typeface="+mn-ea"/>
              </a:rPr>
              <a:t>           </a:t>
            </a:r>
            <a:r>
              <a:rPr lang="en-US" altLang="zh-CN" sz="4000" b="1" dirty="0" err="1" smtClean="0">
                <a:sym typeface="+mn-ea"/>
              </a:rPr>
              <a:t>bǎi</a:t>
            </a:r>
            <a:r>
              <a:rPr lang="en-US" altLang="zh-CN" sz="4000" b="1" dirty="0" smtClean="0">
                <a:sym typeface="+mn-ea"/>
              </a:rPr>
              <a:t>           </a:t>
            </a:r>
            <a:r>
              <a:rPr lang="en-US" altLang="zh-CN" sz="4000" b="1" dirty="0" err="1" smtClean="0">
                <a:sym typeface="+mn-ea"/>
              </a:rPr>
              <a:t>zhuāng</a:t>
            </a:r>
            <a:endParaRPr lang="en-US" altLang="zh-CN" sz="4000" b="1" dirty="0">
              <a:sym typeface="+mn-ea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grpSp>
        <p:nvGrpSpPr>
          <p:cNvPr id="15" name="组合 16"/>
          <p:cNvGrpSpPr/>
          <p:nvPr/>
        </p:nvGrpSpPr>
        <p:grpSpPr>
          <a:xfrm>
            <a:off x="9949180" y="2294890"/>
            <a:ext cx="1370330" cy="1323474"/>
            <a:chOff x="-955824" y="1697380"/>
            <a:chExt cx="1887537" cy="1913438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枫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桦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自主识字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1064145" y="4536267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银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7012131" y="4612929"/>
            <a:ext cx="1370330" cy="1310675"/>
            <a:chOff x="-955824" y="1697380"/>
            <a:chExt cx="1887537" cy="1894933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4" y="1697430"/>
              <a:ext cx="1539600" cy="1894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化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038340" y="2264410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守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4097424" y="4591223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杉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040505" y="2264410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耐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600" y="1557655"/>
            <a:ext cx="1046433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huà</a:t>
            </a:r>
            <a:r>
              <a:rPr lang="en-US" altLang="zh-CN" sz="4000" b="1" dirty="0" smtClean="0">
                <a:sym typeface="+mn-ea"/>
              </a:rPr>
              <a:t>             </a:t>
            </a:r>
            <a:r>
              <a:rPr lang="en-US" altLang="zh-CN" sz="4000" b="1" dirty="0" err="1" smtClean="0">
                <a:sym typeface="+mn-ea"/>
              </a:rPr>
              <a:t>nài</a:t>
            </a:r>
            <a:r>
              <a:rPr lang="en-US" altLang="zh-CN" sz="4000" b="1" dirty="0" smtClean="0">
                <a:sym typeface="+mn-ea"/>
              </a:rPr>
              <a:t>            </a:t>
            </a:r>
            <a:r>
              <a:rPr lang="en-US" altLang="zh-CN" sz="4000" b="1" dirty="0" err="1" smtClean="0">
                <a:sym typeface="+mn-ea"/>
              </a:rPr>
              <a:t>shǒu</a:t>
            </a:r>
            <a:r>
              <a:rPr lang="en-US" altLang="zh-CN" sz="4000" b="1" dirty="0" smtClean="0">
                <a:sym typeface="+mn-ea"/>
              </a:rPr>
              <a:t>          </a:t>
            </a:r>
            <a:r>
              <a:rPr lang="en-US" altLang="zh-CN" sz="4000" b="1" dirty="0" err="1" smtClean="0">
                <a:sym typeface="+mn-ea"/>
              </a:rPr>
              <a:t>jiāng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1024255" y="3729240"/>
            <a:ext cx="1043068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</a:t>
            </a:r>
            <a:r>
              <a:rPr lang="en-US" altLang="zh-CN" sz="4000" b="1" dirty="0" err="1" smtClean="0">
                <a:sym typeface="+mn-ea"/>
              </a:rPr>
              <a:t>yín</a:t>
            </a:r>
            <a:r>
              <a:rPr lang="en-US" altLang="zh-CN" sz="4000" b="1" dirty="0" smtClean="0">
                <a:sym typeface="+mn-ea"/>
              </a:rPr>
              <a:t>             </a:t>
            </a:r>
            <a:r>
              <a:rPr lang="en-US" altLang="zh-CN" sz="4000" b="1" dirty="0" err="1" smtClean="0">
                <a:sym typeface="+mn-ea"/>
              </a:rPr>
              <a:t>shān</a:t>
            </a:r>
            <a:r>
              <a:rPr lang="en-US" altLang="zh-CN" sz="4000" b="1" dirty="0" smtClean="0">
                <a:sym typeface="+mn-ea"/>
              </a:rPr>
              <a:t>          </a:t>
            </a:r>
            <a:r>
              <a:rPr lang="en-US" altLang="zh-CN" sz="4000" b="1" dirty="0" err="1" smtClean="0">
                <a:sym typeface="+mn-ea"/>
              </a:rPr>
              <a:t>huà</a:t>
            </a:r>
            <a:r>
              <a:rPr lang="en-US" altLang="zh-CN" sz="4000" b="1" dirty="0" smtClean="0">
                <a:sym typeface="+mn-ea"/>
              </a:rPr>
              <a:t>             </a:t>
            </a:r>
            <a:r>
              <a:rPr lang="en-US" altLang="zh-CN" sz="4000" b="1" dirty="0" err="1" smtClean="0">
                <a:sym typeface="+mn-ea"/>
              </a:rPr>
              <a:t>guì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28" name="组合 7"/>
          <p:cNvGrpSpPr/>
          <p:nvPr/>
        </p:nvGrpSpPr>
        <p:grpSpPr>
          <a:xfrm>
            <a:off x="9940981" y="4615699"/>
            <a:ext cx="1370330" cy="1323474"/>
            <a:chOff x="-955824" y="1697380"/>
            <a:chExt cx="1887537" cy="1913438"/>
          </a:xfrm>
        </p:grpSpPr>
        <p:pic>
          <p:nvPicPr>
            <p:cNvPr id="3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桂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40" name="组合 7"/>
          <p:cNvGrpSpPr/>
          <p:nvPr/>
        </p:nvGrpSpPr>
        <p:grpSpPr>
          <a:xfrm>
            <a:off x="10026879" y="2290906"/>
            <a:ext cx="1370330" cy="1323474"/>
            <a:chOff x="-955824" y="1697380"/>
            <a:chExt cx="1887537" cy="1913438"/>
          </a:xfrm>
        </p:grpSpPr>
        <p:pic>
          <p:nvPicPr>
            <p:cNvPr id="4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疆</a:t>
              </a:r>
              <a:endParaRPr lang="zh-CN" altLang="en-US" sz="8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自主识字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4157" y="1404257"/>
            <a:ext cx="1094014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/>
              <a:t>识字方法：</a:t>
            </a:r>
            <a:endParaRPr lang="en-US" altLang="zh-CN" sz="36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象形字记忆</a:t>
            </a:r>
            <a:r>
              <a:rPr lang="zh-CN" altLang="en-US" sz="3200" b="1" dirty="0" smtClean="0"/>
              <a:t>：与树木有关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梧、桐、枫、松、柏、桦、杉、桂。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上下结构</a:t>
            </a:r>
            <a:r>
              <a:rPr lang="zh-CN" altLang="en-US" sz="3200" b="1" dirty="0" smtClean="0"/>
              <a:t>：掌、装、守。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左右结构</a:t>
            </a:r>
            <a:r>
              <a:rPr lang="zh-CN" altLang="en-US" sz="3200" b="1" dirty="0" smtClean="0"/>
              <a:t>：耐、疆、银、化。</a:t>
            </a:r>
            <a:endParaRPr lang="en-US" altLang="zh-C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杨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yáng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2047" y="5078297"/>
            <a:ext cx="7353386" cy="15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0030101010101" pitchFamily="2" charset="-122"/>
                <a:ea typeface="黑体" panose="02010600030101010101" pitchFamily="2" charset="-122"/>
              </a:rPr>
              <a:t>学习生字</a:t>
            </a:r>
            <a:endParaRPr lang="zh-CN" altLang="en-US" sz="40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壮</a:t>
              </a:r>
              <a:endParaRPr lang="zh-CN" altLang="en-US" sz="1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255202" y="1383030"/>
            <a:ext cx="251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 smtClean="0"/>
              <a:t>zhuàng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4862" y="4992745"/>
            <a:ext cx="6369630" cy="16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WPS 演示</Application>
  <PresentationFormat>自定义</PresentationFormat>
  <Paragraphs>246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</vt:lpstr>
      <vt:lpstr>宋体</vt:lpstr>
      <vt:lpstr>Wingdings</vt:lpstr>
      <vt:lpstr>楷体</vt:lpstr>
      <vt:lpstr>黑体</vt:lpstr>
      <vt:lpstr>楷体_GB2312</vt:lpstr>
      <vt:lpstr>Calibri</vt:lpstr>
      <vt:lpstr>Lucida Sans</vt:lpstr>
      <vt:lpstr>微软雅黑</vt:lpstr>
      <vt:lpstr>Arial Unicode MS</vt:lpstr>
      <vt:lpstr>Calibri Light</vt:lpstr>
      <vt:lpstr>Dark Courier</vt:lpstr>
      <vt:lpstr>华文彩云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53</cp:revision>
  <dcterms:created xsi:type="dcterms:W3CDTF">2016-12-11T09:55:00Z</dcterms:created>
  <dcterms:modified xsi:type="dcterms:W3CDTF">2017-08-14T09:15:47Z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