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321" r:id="rId6"/>
    <p:sldId id="334" r:id="rId7"/>
    <p:sldId id="322" r:id="rId8"/>
    <p:sldId id="264" r:id="rId9"/>
    <p:sldId id="310" r:id="rId10"/>
    <p:sldId id="309" r:id="rId11"/>
    <p:sldId id="308" r:id="rId12"/>
    <p:sldId id="307" r:id="rId13"/>
    <p:sldId id="306" r:id="rId14"/>
    <p:sldId id="305" r:id="rId15"/>
    <p:sldId id="324" r:id="rId16"/>
    <p:sldId id="325" r:id="rId17"/>
    <p:sldId id="335" r:id="rId18"/>
    <p:sldId id="313" r:id="rId19"/>
    <p:sldId id="311" r:id="rId20"/>
    <p:sldId id="327" r:id="rId21"/>
    <p:sldId id="320" r:id="rId22"/>
    <p:sldId id="318" r:id="rId23"/>
    <p:sldId id="336" r:id="rId24"/>
    <p:sldId id="342" r:id="rId25"/>
    <p:sldId id="337" r:id="rId26"/>
    <p:sldId id="338" r:id="rId27"/>
    <p:sldId id="339" r:id="rId28"/>
    <p:sldId id="343" r:id="rId29"/>
    <p:sldId id="344" r:id="rId30"/>
    <p:sldId id="319" r:id="rId31"/>
    <p:sldId id="314" r:id="rId32"/>
    <p:sldId id="285" r:id="rId33"/>
    <p:sldId id="287" r:id="rId3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2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39" d="100"/>
          <a:sy n="39" d="100"/>
        </p:scale>
        <p:origin x="-96" y="-6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2017/7/13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2017/7/13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2017/7/13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2017/7/13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2017/7/13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G:\1486050450(1).png1486050450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30290" y="359229"/>
            <a:ext cx="4225381" cy="1198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62857" y="391886"/>
            <a:ext cx="389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4800" b="1" dirty="0" smtClean="0">
                <a:latin typeface="楷体" panose="02010609060101010101" charset="-122"/>
                <a:ea typeface="楷体" panose="02010609060101010101" charset="-122"/>
              </a:rPr>
              <a:t>、我是什么</a:t>
            </a:r>
            <a:endParaRPr lang="zh-CN" altLang="en-US" sz="4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66078" y="1105218"/>
            <a:ext cx="3977322" cy="214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副标题 2"/>
          <p:cNvSpPr txBox="1"/>
          <p:nvPr/>
        </p:nvSpPr>
        <p:spPr bwMode="auto">
          <a:xfrm>
            <a:off x="1302113" y="1131570"/>
            <a:ext cx="2820035" cy="4368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人教版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·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</a:rPr>
              <a:t>二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年级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</a:rPr>
              <a:t>上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极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     </a:t>
            </a:r>
            <a:r>
              <a:rPr lang="en-US" altLang="zh-CN" sz="4800" b="1" dirty="0" err="1" smtClean="0"/>
              <a:t>jí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385" y="5038725"/>
            <a:ext cx="7340372" cy="163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202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>
                  <a:latin typeface="楷体_GB2312" pitchFamily="49" charset="-122"/>
                  <a:ea typeface="楷体_GB2312" pitchFamily="49" charset="-122"/>
                </a:rPr>
                <a:t>片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 </a:t>
            </a:r>
            <a:r>
              <a:rPr lang="en-US" altLang="zh-CN" sz="4800" b="1" dirty="0" err="1" smtClean="0"/>
              <a:t>piàn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8652" y="5209496"/>
            <a:ext cx="4076019" cy="151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傍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</a:t>
            </a:r>
            <a:r>
              <a:rPr lang="en-US" altLang="zh-CN" sz="4800" b="1" dirty="0" err="1" smtClean="0"/>
              <a:t>bàng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2593" y="4714875"/>
            <a:ext cx="7818664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海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 </a:t>
            </a:r>
            <a:r>
              <a:rPr lang="en-US" altLang="zh-CN" sz="4800" b="1" dirty="0" err="1" smtClean="0"/>
              <a:t>hǎi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7086" y="5141459"/>
            <a:ext cx="8294914" cy="150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202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>
                  <a:latin typeface="楷体_GB2312" pitchFamily="49" charset="-122"/>
                  <a:ea typeface="楷体_GB2312" pitchFamily="49" charset="-122"/>
                </a:rPr>
                <a:t>洋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err="1" smtClean="0"/>
              <a:t>yáng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1784" y="5192485"/>
            <a:ext cx="8260216" cy="146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4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作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</a:t>
            </a:r>
            <a:r>
              <a:rPr lang="en-US" altLang="zh-CN" sz="4800" b="1" dirty="0" smtClean="0"/>
              <a:t>  </a:t>
            </a:r>
            <a:r>
              <a:rPr lang="en-US" altLang="zh-CN" sz="4800" b="1" dirty="0" err="1" smtClean="0"/>
              <a:t>zuò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2181" y="5064578"/>
            <a:ext cx="7038975" cy="155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4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202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给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  </a:t>
            </a:r>
            <a:r>
              <a:rPr lang="en-US" altLang="zh-CN" sz="4800" b="1" dirty="0" err="1" smtClean="0"/>
              <a:t>gěi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8781" y="5029200"/>
            <a:ext cx="818537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202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带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 </a:t>
            </a:r>
            <a:r>
              <a:rPr lang="en-US" altLang="zh-CN" sz="4800" b="1" dirty="0" err="1" smtClean="0"/>
              <a:t>dài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0192" y="5141459"/>
            <a:ext cx="8183337" cy="145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课后拓展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33400" y="1478280"/>
            <a:ext cx="11018520" cy="314246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我是什么</a:t>
            </a:r>
            <a:r>
              <a:rPr lang="en-US" altLang="zh-CN" sz="2800" b="1" dirty="0" smtClean="0"/>
              <a:t>》</a:t>
            </a:r>
            <a:r>
              <a:rPr lang="zh-CN" altLang="en-US" sz="2800" b="1" dirty="0" smtClean="0"/>
              <a:t>这篇课文其实是一个谜语，谜底就藏在课文中，请大家从里面找到答案。</a:t>
            </a:r>
            <a:endParaRPr lang="en-US" altLang="zh-CN" sz="2800" b="1" dirty="0" smtClean="0"/>
          </a:p>
          <a:p>
            <a:pPr>
              <a:lnSpc>
                <a:spcPct val="250000"/>
              </a:lnSpc>
            </a:pPr>
            <a:r>
              <a:rPr lang="zh-CN" altLang="en-US" sz="2800" b="1" dirty="0" smtClean="0"/>
              <a:t>答案：“我”是汽、云、雨、冰雹、雪。</a:t>
            </a:r>
            <a:endParaRPr lang="en-US" altLang="zh-CN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1485719"/>
            <a:ext cx="12192000" cy="38779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 smtClean="0"/>
              <a:t>我是什么</a:t>
            </a:r>
            <a:endParaRPr lang="en-US" altLang="zh-CN" sz="4400" b="1" dirty="0" smtClean="0"/>
          </a:p>
          <a:p>
            <a:pPr>
              <a:lnSpc>
                <a:spcPct val="250000"/>
              </a:lnSpc>
            </a:pPr>
            <a:r>
              <a:rPr lang="zh-CN" altLang="en-US" sz="3600" b="1" dirty="0" smtClean="0"/>
              <a:t>晒     极    傍    管    越    滴    溪    奔    坏    淹    没    毁    屋   猜 </a:t>
            </a:r>
            <a:endParaRPr lang="en-US" altLang="zh-CN" sz="3600" b="1" dirty="0" smtClean="0"/>
          </a:p>
          <a:p>
            <a:pPr>
              <a:lnSpc>
                <a:spcPct val="250000"/>
              </a:lnSpc>
            </a:pPr>
            <a:r>
              <a:rPr lang="zh-CN" altLang="en-US" sz="3600" b="1" dirty="0" smtClean="0"/>
              <a:t>变    极    片    傍    海    洋    作    给    带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4-1511110949340-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85" y="4925695"/>
            <a:ext cx="2947035" cy="1943735"/>
          </a:xfrm>
          <a:prstGeom prst="rect">
            <a:avLst/>
          </a:prstGeom>
        </p:spPr>
      </p:pic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教学目标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72440" y="1720215"/>
            <a:ext cx="11308080" cy="385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 dirty="0">
                <a:latin typeface="楷体_GB2312" pitchFamily="49" charset="-122"/>
                <a:ea typeface="楷体_GB2312" pitchFamily="49" charset="-122"/>
                <a:cs typeface="+mn-ea"/>
              </a:rPr>
              <a:t>1.</a:t>
            </a:r>
            <a:r>
              <a:rPr sz="32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认识</a:t>
            </a:r>
            <a:r>
              <a:rPr lang="en-US" sz="32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14</a:t>
            </a:r>
            <a:r>
              <a:rPr sz="32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个生字</a:t>
            </a:r>
            <a:r>
              <a:rPr lang="zh-CN" sz="32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，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会写</a:t>
            </a:r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9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个生字。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</a:rPr>
              <a:t>（重点）</a:t>
            </a:r>
          </a:p>
          <a:p>
            <a:pPr>
              <a:lnSpc>
                <a:spcPct val="200000"/>
              </a:lnSpc>
            </a:pPr>
            <a:r>
              <a:rPr sz="3200" b="1" dirty="0">
                <a:latin typeface="楷体_GB2312" pitchFamily="49" charset="-122"/>
                <a:ea typeface="楷体_GB2312" pitchFamily="49" charset="-122"/>
                <a:cs typeface="+mn-ea"/>
              </a:rPr>
              <a:t>2</a:t>
            </a:r>
            <a:r>
              <a:rPr lang="en-US" sz="3200" b="1" dirty="0">
                <a:latin typeface="楷体_GB2312" pitchFamily="49" charset="-122"/>
                <a:ea typeface="楷体_GB2312" pitchFamily="49" charset="-122"/>
                <a:cs typeface="+mn-ea"/>
              </a:rPr>
              <a:t>.</a:t>
            </a:r>
            <a:r>
              <a:rPr sz="3200" b="1" dirty="0">
                <a:latin typeface="楷体_GB2312" pitchFamily="49" charset="-122"/>
                <a:ea typeface="楷体_GB2312" pitchFamily="49" charset="-122"/>
                <a:cs typeface="+mn-ea"/>
              </a:rPr>
              <a:t>正确、流利、</a:t>
            </a:r>
            <a:r>
              <a:rPr sz="32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有感情地朗读课文。</a:t>
            </a:r>
            <a:r>
              <a:rPr sz="32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</a:rPr>
              <a:t>（</a:t>
            </a:r>
            <a:r>
              <a:rPr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</a:rPr>
              <a:t>重点）</a:t>
            </a:r>
          </a:p>
          <a:p>
            <a:pPr>
              <a:lnSpc>
                <a:spcPct val="200000"/>
              </a:lnSpc>
            </a:pPr>
            <a:r>
              <a:rPr sz="3200" b="1" dirty="0">
                <a:latin typeface="楷体_GB2312" pitchFamily="49" charset="-122"/>
                <a:ea typeface="楷体_GB2312" pitchFamily="49" charset="-122"/>
                <a:cs typeface="+mn-ea"/>
              </a:rPr>
              <a:t>3</a:t>
            </a:r>
            <a:r>
              <a:rPr lang="en-US" sz="32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.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知道水的不同形态的变化以及它与人类的密切关系，树立环保意识。</a:t>
            </a:r>
            <a:r>
              <a:rPr sz="32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（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难点）</a:t>
            </a:r>
            <a:endParaRPr sz="3200" b="1" dirty="0">
              <a:latin typeface="楷体_GB2312" pitchFamily="49" charset="-122"/>
              <a:ea typeface="楷体_GB2312" pitchFamily="49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课时作业</a:t>
            </a: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1055" y="1468582"/>
            <a:ext cx="11180617" cy="4973782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55568" y="1421651"/>
            <a:ext cx="1086057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一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、看拼音，写词语。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800" b="1" dirty="0" smtClean="0">
                <a:latin typeface="+mn-ea"/>
              </a:rPr>
              <a:t>     </a:t>
            </a:r>
            <a:r>
              <a:rPr lang="en-US" altLang="zh-CN" sz="2800" dirty="0" err="1" smtClean="0">
                <a:latin typeface="+mn-ea"/>
              </a:rPr>
              <a:t>jí</a:t>
            </a:r>
            <a:r>
              <a:rPr lang="en-US" altLang="zh-CN" sz="2800" dirty="0" smtClean="0">
                <a:latin typeface="+mn-ea"/>
              </a:rPr>
              <a:t> </a:t>
            </a:r>
            <a:r>
              <a:rPr lang="en-US" altLang="zh-CN" sz="2800" dirty="0" err="1" smtClean="0">
                <a:latin typeface="+mn-ea"/>
              </a:rPr>
              <a:t>xiǎo</a:t>
            </a:r>
            <a:r>
              <a:rPr lang="en-US" altLang="zh-CN" sz="2800" dirty="0" smtClean="0">
                <a:latin typeface="+mn-ea"/>
              </a:rPr>
              <a:t>      </a:t>
            </a:r>
            <a:r>
              <a:rPr lang="en-US" altLang="zh-CN" sz="2800" dirty="0" err="1" smtClean="0">
                <a:latin typeface="+mn-ea"/>
              </a:rPr>
              <a:t>bàng</a:t>
            </a:r>
            <a:r>
              <a:rPr lang="en-US" altLang="zh-CN" sz="2800" dirty="0" smtClean="0">
                <a:latin typeface="+mn-ea"/>
              </a:rPr>
              <a:t> </a:t>
            </a:r>
            <a:r>
              <a:rPr lang="en-US" altLang="zh-CN" sz="2800" dirty="0" err="1" smtClean="0">
                <a:latin typeface="+mn-ea"/>
              </a:rPr>
              <a:t>wǎn</a:t>
            </a:r>
            <a:r>
              <a:rPr lang="en-US" altLang="zh-CN" sz="2800" dirty="0" smtClean="0">
                <a:latin typeface="+mn-ea"/>
              </a:rPr>
              <a:t>      </a:t>
            </a:r>
            <a:r>
              <a:rPr lang="en-US" altLang="zh-CN" sz="2800" dirty="0" err="1" smtClean="0">
                <a:latin typeface="+mn-ea"/>
              </a:rPr>
              <a:t>yí</a:t>
            </a:r>
            <a:r>
              <a:rPr lang="en-US" altLang="zh-CN" sz="2800" dirty="0" smtClean="0">
                <a:latin typeface="+mn-ea"/>
              </a:rPr>
              <a:t> </a:t>
            </a:r>
            <a:r>
              <a:rPr lang="en-US" altLang="zh-CN" sz="2800" dirty="0" err="1" smtClean="0">
                <a:latin typeface="+mn-ea"/>
              </a:rPr>
              <a:t>piàn</a:t>
            </a:r>
            <a:r>
              <a:rPr lang="en-US" altLang="zh-CN" sz="2800" dirty="0" smtClean="0">
                <a:latin typeface="+mn-ea"/>
              </a:rPr>
              <a:t>      </a:t>
            </a:r>
            <a:r>
              <a:rPr lang="en-US" altLang="zh-CN" sz="2800" dirty="0" err="1" smtClean="0">
                <a:latin typeface="+mn-ea"/>
              </a:rPr>
              <a:t>hǎi</a:t>
            </a:r>
            <a:r>
              <a:rPr lang="en-US" altLang="zh-CN" sz="2800" dirty="0" smtClean="0">
                <a:latin typeface="+mn-ea"/>
              </a:rPr>
              <a:t> </a:t>
            </a:r>
            <a:r>
              <a:rPr lang="en-US" altLang="zh-CN" sz="2800" dirty="0" err="1" smtClean="0">
                <a:latin typeface="+mn-ea"/>
              </a:rPr>
              <a:t>yáng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 smtClean="0">
                <a:latin typeface="+mn-ea"/>
              </a:rPr>
              <a:t>    </a:t>
            </a:r>
            <a:r>
              <a:rPr lang="zh-CN" altLang="en-US" sz="2800" dirty="0" smtClean="0">
                <a:solidFill>
                  <a:srgbClr val="0070C0"/>
                </a:solidFill>
                <a:latin typeface="+mn-ea"/>
              </a:rPr>
              <a:t>（极 小）    （傍  晚）    （一  片）   （海  洋）</a:t>
            </a:r>
            <a:endParaRPr lang="en-US" altLang="zh-CN" sz="2800" dirty="0" smtClean="0">
              <a:solidFill>
                <a:srgbClr val="0070C0"/>
              </a:solidFill>
              <a:latin typeface="+mn-ea"/>
            </a:endParaRPr>
          </a:p>
          <a:p>
            <a:r>
              <a:rPr lang="en-US" altLang="zh-CN" sz="2800" dirty="0" smtClean="0">
                <a:latin typeface="+mn-ea"/>
              </a:rPr>
              <a:t>     </a:t>
            </a:r>
            <a:r>
              <a:rPr lang="en-US" altLang="zh-CN" sz="2800" dirty="0" err="1" smtClean="0">
                <a:latin typeface="+mn-ea"/>
              </a:rPr>
              <a:t>dài</a:t>
            </a:r>
            <a:r>
              <a:rPr lang="en-US" altLang="zh-CN" sz="2800" dirty="0" smtClean="0">
                <a:latin typeface="+mn-ea"/>
              </a:rPr>
              <a:t> </a:t>
            </a:r>
            <a:r>
              <a:rPr lang="en-US" altLang="zh-CN" sz="2800" dirty="0" err="1" smtClean="0">
                <a:latin typeface="+mn-ea"/>
              </a:rPr>
              <a:t>gěi</a:t>
            </a:r>
            <a:r>
              <a:rPr lang="en-US" altLang="zh-CN" sz="2800" dirty="0" smtClean="0">
                <a:latin typeface="+mn-ea"/>
              </a:rPr>
              <a:t>      </a:t>
            </a:r>
            <a:r>
              <a:rPr lang="en-US" altLang="zh-CN" sz="2800" dirty="0" err="1" smtClean="0">
                <a:latin typeface="+mn-ea"/>
              </a:rPr>
              <a:t>gōng</a:t>
            </a:r>
            <a:r>
              <a:rPr lang="en-US" altLang="zh-CN" sz="2800" dirty="0" smtClean="0">
                <a:latin typeface="+mn-ea"/>
              </a:rPr>
              <a:t> </a:t>
            </a:r>
            <a:r>
              <a:rPr lang="en-US" altLang="zh-CN" sz="2800" dirty="0" err="1" smtClean="0">
                <a:latin typeface="+mn-ea"/>
              </a:rPr>
              <a:t>zuò</a:t>
            </a:r>
            <a:r>
              <a:rPr lang="en-US" altLang="zh-CN" sz="2800" dirty="0" smtClean="0">
                <a:latin typeface="+mn-ea"/>
              </a:rPr>
              <a:t>      </a:t>
            </a:r>
            <a:r>
              <a:rPr lang="en-US" altLang="zh-CN" sz="2800" dirty="0" err="1" smtClean="0">
                <a:latin typeface="+mn-ea"/>
              </a:rPr>
              <a:t>biàn</a:t>
            </a:r>
            <a:r>
              <a:rPr lang="en-US" altLang="zh-CN" sz="2800" dirty="0" smtClean="0">
                <a:latin typeface="+mn-ea"/>
              </a:rPr>
              <a:t> </a:t>
            </a:r>
            <a:r>
              <a:rPr lang="en-US" altLang="zh-CN" sz="2800" dirty="0" err="1" smtClean="0">
                <a:latin typeface="+mn-ea"/>
              </a:rPr>
              <a:t>huà</a:t>
            </a:r>
            <a:r>
              <a:rPr lang="en-US" altLang="zh-CN" sz="2800" dirty="0" smtClean="0">
                <a:latin typeface="+mn-ea"/>
              </a:rPr>
              <a:t>     </a:t>
            </a:r>
            <a:r>
              <a:rPr lang="en-US" altLang="zh-CN" sz="2800" dirty="0" err="1" smtClean="0">
                <a:latin typeface="+mn-ea"/>
              </a:rPr>
              <a:t>dài</a:t>
            </a:r>
            <a:r>
              <a:rPr lang="en-US" altLang="zh-CN" sz="2800" dirty="0" smtClean="0">
                <a:latin typeface="+mn-ea"/>
              </a:rPr>
              <a:t> </a:t>
            </a:r>
            <a:r>
              <a:rPr lang="en-US" altLang="zh-CN" sz="2800" dirty="0" err="1" smtClean="0">
                <a:latin typeface="+mn-ea"/>
              </a:rPr>
              <a:t>gěi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 smtClean="0">
                <a:latin typeface="+mn-ea"/>
              </a:rPr>
              <a:t>    </a:t>
            </a:r>
            <a:r>
              <a:rPr lang="zh-CN" altLang="en-US" sz="2800" dirty="0" smtClean="0">
                <a:solidFill>
                  <a:srgbClr val="0070C0"/>
                </a:solidFill>
                <a:latin typeface="+mn-ea"/>
              </a:rPr>
              <a:t>（带 来）    （工  作）    （变  化）   （带  给）</a:t>
            </a:r>
            <a:endParaRPr lang="zh-CN" altLang="en-US" sz="2800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二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、数一数，写一写。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“海”字共（  </a:t>
            </a:r>
            <a:r>
              <a:rPr lang="en-US" altLang="zh-CN" sz="28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10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  ）画，第</a:t>
            </a: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</a:rPr>
              <a:t>6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画是</a:t>
            </a: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8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竖折 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）。</a:t>
            </a:r>
            <a:endParaRPr lang="en-US" altLang="zh-CN" sz="2800" dirty="0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“傍”字共（ </a:t>
            </a:r>
            <a:r>
              <a:rPr lang="zh-CN" altLang="en-US" sz="28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8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12</a:t>
            </a:r>
            <a:r>
              <a:rPr lang="zh-CN" altLang="en-US" sz="28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）画，第</a:t>
            </a: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</a:rPr>
              <a:t>8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画是</a:t>
            </a: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8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横钩 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）。</a:t>
            </a:r>
            <a:endParaRPr lang="en-US" altLang="zh-CN" sz="2800" dirty="0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     “极”字共（  </a:t>
            </a:r>
            <a:r>
              <a:rPr lang="zh-CN" altLang="en-US" sz="28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8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7 </a:t>
            </a:r>
            <a:r>
              <a:rPr lang="zh-CN" altLang="en-US" sz="28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）画，第</a:t>
            </a: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</a:rPr>
              <a:t>6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画是</a:t>
            </a: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8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横折折撇 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）。</a:t>
            </a:r>
            <a:endParaRPr lang="en-US" altLang="zh-CN" sz="2800" dirty="0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     “给”字共（   </a:t>
            </a:r>
            <a:r>
              <a:rPr lang="en-US" altLang="zh-CN" sz="28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9 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 ）画，第</a:t>
            </a: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画是</a:t>
            </a: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8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 提  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）。</a:t>
            </a:r>
            <a:endParaRPr lang="en-US" altLang="zh-CN" sz="2800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208520" y="2758440"/>
            <a:ext cx="402336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charset="-122"/>
                <a:ea typeface="楷体" panose="02010609060101010101" charset="-122"/>
              </a:rPr>
              <a:t> 第二课时</a:t>
            </a:r>
            <a:endParaRPr lang="zh-CN" altLang="en-US" sz="6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831" y="1649184"/>
            <a:ext cx="5272769" cy="364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576834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1" y="531495"/>
            <a:ext cx="5025934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创设情境，问题导入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777" y="2111827"/>
            <a:ext cx="4574159" cy="335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9731" y="2222727"/>
            <a:ext cx="4336597" cy="370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43840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0077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字词巩固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3083" y="1384663"/>
            <a:ext cx="10461988" cy="40318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</a:rPr>
              <a:t>生字：</a:t>
            </a:r>
            <a:r>
              <a:rPr lang="zh-CN" altLang="en-US" sz="3200" b="1" dirty="0" smtClean="0"/>
              <a:t>晒     极    傍    管    越    滴    溪</a:t>
            </a:r>
            <a:endParaRPr lang="en-US" altLang="zh-CN" sz="3200" b="1" dirty="0" smtClean="0"/>
          </a:p>
          <a:p>
            <a:pPr>
              <a:lnSpc>
                <a:spcPct val="200000"/>
              </a:lnSpc>
            </a:pPr>
            <a:r>
              <a:rPr lang="zh-CN" altLang="en-US" sz="3200" b="1" dirty="0" smtClean="0"/>
              <a:t>              奔     坏    淹    没    毁    屋   猜 </a:t>
            </a:r>
            <a:endParaRPr lang="en-US" altLang="zh-CN" sz="3200" b="1" dirty="0" smtClean="0"/>
          </a:p>
          <a:p>
            <a:pPr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</a:rPr>
              <a:t>词组：</a:t>
            </a:r>
            <a:r>
              <a:rPr lang="zh-CN" altLang="en-US" sz="3200" b="1" dirty="0" smtClean="0"/>
              <a:t>晒伤      极大     傍晚     水管      越大       水滴      小溪</a:t>
            </a:r>
            <a:endParaRPr lang="en-US" altLang="zh-CN" sz="3200" b="1" dirty="0" smtClean="0"/>
          </a:p>
          <a:p>
            <a:pPr>
              <a:lnSpc>
                <a:spcPct val="200000"/>
              </a:lnSpc>
            </a:pPr>
            <a:r>
              <a:rPr lang="en-US" altLang="zh-CN" sz="3200" b="1" dirty="0" smtClean="0"/>
              <a:t>              </a:t>
            </a:r>
            <a:r>
              <a:rPr lang="zh-CN" altLang="en-US" sz="3200" b="1" dirty="0" smtClean="0"/>
              <a:t>奔走      坏了    淹没      毁坏      屋子       猜谜</a:t>
            </a:r>
            <a:endParaRPr lang="zh-CN" altLang="en-US" sz="3200" b="1" dirty="0"/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角色体验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" name="图片 9" descr="86958PICi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055" y="5092700"/>
            <a:ext cx="1871345" cy="176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760" y="1798320"/>
            <a:ext cx="9555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点击下面开始观看范读视频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我是什么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吧！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9" y="2749324"/>
            <a:ext cx="5867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6486797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1" y="531495"/>
            <a:ext cx="6038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理解课文：导读第</a:t>
            </a:r>
            <a:r>
              <a:rPr lang="en-US" altLang="zh-CN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段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1384663"/>
            <a:ext cx="12192000" cy="535531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 smtClean="0"/>
              <a:t>                                              太 阳一晒               升到天空                                               连成一片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1</a:t>
            </a:r>
            <a:r>
              <a:rPr lang="zh-CN" altLang="en-US" sz="2400" b="1" dirty="0" smtClean="0"/>
              <a:t>、</a:t>
            </a:r>
            <a:r>
              <a:rPr lang="zh-CN" altLang="en-US" sz="2800" b="1" dirty="0" smtClean="0"/>
              <a:t>“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云</a:t>
            </a:r>
            <a:r>
              <a:rPr lang="zh-CN" altLang="en-US" sz="2800" b="1" dirty="0" smtClean="0"/>
              <a:t>”形成：水                      汽                        无数极小的 点儿                       云。</a:t>
            </a:r>
            <a:endParaRPr lang="en-US" altLang="zh-CN" sz="2800" b="1" dirty="0" smtClean="0"/>
          </a:p>
          <a:p>
            <a:pPr>
              <a:lnSpc>
                <a:spcPct val="200000"/>
              </a:lnSpc>
            </a:pPr>
            <a:r>
              <a:rPr lang="en-US" altLang="zh-CN" sz="2800" b="1" dirty="0" smtClean="0"/>
              <a:t>                   </a:t>
            </a:r>
            <a:r>
              <a:rPr lang="zh-CN" altLang="en-US" sz="2800" b="1" dirty="0" smtClean="0"/>
              <a:t>样子：白云、乌云、红云。</a:t>
            </a:r>
            <a:endParaRPr lang="en-US" altLang="zh-CN" sz="2800" b="1" dirty="0" smtClean="0"/>
          </a:p>
          <a:p>
            <a:pPr>
              <a:lnSpc>
                <a:spcPct val="250000"/>
              </a:lnSpc>
            </a:pPr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、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雨</a:t>
            </a:r>
            <a:r>
              <a:rPr lang="zh-CN" altLang="en-US" sz="2800" b="1" dirty="0" smtClean="0"/>
              <a:t>的形成：在空中的云，遇到冷空气变成了无数的小水滴落下来。</a:t>
            </a:r>
            <a:endParaRPr lang="en-US" altLang="zh-CN" sz="2800" b="1" dirty="0" smtClean="0"/>
          </a:p>
          <a:p>
            <a:pPr>
              <a:lnSpc>
                <a:spcPct val="250000"/>
              </a:lnSpc>
            </a:pPr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、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雹子</a:t>
            </a:r>
            <a:r>
              <a:rPr lang="zh-CN" altLang="en-US" sz="2800" b="1" dirty="0" smtClean="0"/>
              <a:t>的形成：天空中的云有时候变成小硬球打下来。</a:t>
            </a:r>
            <a:endParaRPr lang="en-US" altLang="zh-CN" sz="2800" b="1" dirty="0" smtClean="0"/>
          </a:p>
          <a:p>
            <a:pPr>
              <a:lnSpc>
                <a:spcPct val="250000"/>
              </a:lnSpc>
            </a:pPr>
            <a:r>
              <a:rPr lang="en-US" altLang="zh-CN" sz="2800" b="1" dirty="0" smtClean="0"/>
              <a:t>4</a:t>
            </a:r>
            <a:r>
              <a:rPr lang="zh-CN" altLang="en-US" sz="2800" b="1" dirty="0" smtClean="0"/>
              <a:t>、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雪</a:t>
            </a:r>
            <a:r>
              <a:rPr lang="zh-CN" altLang="en-US" sz="2800" b="1" dirty="0" smtClean="0"/>
              <a:t>的形成：到了冬天，云变成小花朵飘下来，就成了雪。</a:t>
            </a:r>
          </a:p>
          <a:p>
            <a:endParaRPr lang="en-US" altLang="zh-CN" sz="2400" b="1" dirty="0" smtClean="0"/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>
            <a:off x="5306786" y="2008416"/>
            <a:ext cx="1730828" cy="163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9786255" y="1997528"/>
            <a:ext cx="1730828" cy="163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3047998" y="1970314"/>
            <a:ext cx="1730828" cy="163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左大括号 15"/>
          <p:cNvSpPr/>
          <p:nvPr/>
        </p:nvSpPr>
        <p:spPr>
          <a:xfrm>
            <a:off x="1469572" y="1877786"/>
            <a:ext cx="45719" cy="10613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59" y="295275"/>
            <a:ext cx="5703027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79" y="531495"/>
            <a:ext cx="5270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创设</a:t>
            </a:r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情境，朗读第</a:t>
            </a:r>
            <a:r>
              <a:rPr lang="en-US" altLang="zh-CN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段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264" y="1549173"/>
            <a:ext cx="23241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9771" y="1512435"/>
            <a:ext cx="23622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47657" y="1543050"/>
            <a:ext cx="2362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39817" y="374197"/>
            <a:ext cx="348206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93567" y="3184071"/>
            <a:ext cx="3438525" cy="234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55171" y="4588328"/>
            <a:ext cx="602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spc="300" dirty="0" smtClean="0">
                <a:latin typeface="+mn-ea"/>
              </a:rPr>
              <a:t>平常我在池子里睡觉，</a:t>
            </a:r>
            <a:endParaRPr lang="en-US" altLang="zh-CN" sz="3000" b="1" spc="300" dirty="0" smtClean="0">
              <a:latin typeface="+mn-ea"/>
            </a:endParaRPr>
          </a:p>
          <a:p>
            <a:r>
              <a:rPr lang="zh-CN" altLang="en-US" sz="3000" b="1" spc="300" dirty="0" smtClean="0">
                <a:latin typeface="+mn-ea"/>
              </a:rPr>
              <a:t>在小溪里散步，</a:t>
            </a:r>
            <a:endParaRPr lang="en-US" altLang="zh-CN" sz="3000" b="1" spc="300" dirty="0" smtClean="0">
              <a:latin typeface="+mn-ea"/>
            </a:endParaRPr>
          </a:p>
          <a:p>
            <a:r>
              <a:rPr lang="zh-CN" altLang="en-US" sz="3000" b="1" spc="300" dirty="0" smtClean="0">
                <a:latin typeface="+mn-ea"/>
              </a:rPr>
              <a:t>在江河里奔跑，</a:t>
            </a:r>
            <a:endParaRPr lang="en-US" altLang="zh-CN" sz="3000" b="1" spc="300" dirty="0" smtClean="0">
              <a:latin typeface="+mn-ea"/>
            </a:endParaRPr>
          </a:p>
          <a:p>
            <a:r>
              <a:rPr lang="zh-CN" altLang="en-US" sz="3000" b="1" spc="300" dirty="0" smtClean="0">
                <a:latin typeface="+mn-ea"/>
              </a:rPr>
              <a:t>在大海里跳舞，唱歌，开大会。</a:t>
            </a:r>
            <a:endParaRPr lang="zh-CN" altLang="en-US" sz="3000" b="1" spc="3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59" y="295275"/>
            <a:ext cx="4935583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79" y="531495"/>
            <a:ext cx="4421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合作</a:t>
            </a:r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学习第</a:t>
            </a:r>
            <a:r>
              <a:rPr lang="en-US" altLang="zh-CN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段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1055" y="5734262"/>
            <a:ext cx="8796475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/>
              <a:t>我做过许多好事，灌溉农田，发动机器，帮助人们工作。</a:t>
            </a:r>
            <a:endParaRPr lang="zh-CN" altLang="en-US" sz="2800" b="1" dirty="0"/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1814" y="1569585"/>
            <a:ext cx="5241471" cy="376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313" y="1610405"/>
            <a:ext cx="5263244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59" y="295275"/>
            <a:ext cx="4935583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79" y="531495"/>
            <a:ext cx="4421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合作</a:t>
            </a:r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学习第</a:t>
            </a:r>
            <a:r>
              <a:rPr lang="en-US" altLang="zh-CN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段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8782" y="5042263"/>
            <a:ext cx="5269503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/>
              <a:t>我也做过许多坏事，淹没庄稼，冲毁房屋，给人们带来灾害。</a:t>
            </a:r>
            <a:endParaRPr lang="zh-CN" altLang="en-U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5890" y="1596798"/>
            <a:ext cx="39528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7700" y="1608365"/>
            <a:ext cx="39243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727" y="1636939"/>
            <a:ext cx="36861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图片 9" descr="71bOOOPIC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59" y="295275"/>
            <a:ext cx="4935583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79" y="531495"/>
            <a:ext cx="4421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合作</a:t>
            </a:r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学习第</a:t>
            </a:r>
            <a:r>
              <a:rPr lang="en-US" altLang="zh-CN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段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64285" y="2778791"/>
            <a:ext cx="3216729" cy="14854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/>
              <a:t>有时候我很温和，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r>
              <a:rPr lang="zh-CN" altLang="en-US" sz="3200" b="1" dirty="0" smtClean="0"/>
              <a:t>有时候我很暴躁。</a:t>
            </a:r>
            <a:endParaRPr lang="zh-CN" altLang="en-US" sz="3200" b="1" dirty="0"/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3" y="1508353"/>
            <a:ext cx="6850357" cy="461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208520" y="2758440"/>
            <a:ext cx="402336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charset="-122"/>
                <a:ea typeface="楷体" panose="02010609060101010101" charset="-122"/>
              </a:rPr>
              <a:t>第一</a:t>
            </a:r>
            <a:r>
              <a:rPr lang="zh-CN" altLang="en-US" sz="6000" b="1" dirty="0">
                <a:latin typeface="楷体" panose="02010609060101010101" charset="-122"/>
                <a:ea typeface="楷体" panose="02010609060101010101" charset="-122"/>
              </a:rPr>
              <a:t>课时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831" y="1649184"/>
            <a:ext cx="5272769" cy="364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总结拓展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85801" y="1855107"/>
            <a:ext cx="10466613" cy="3440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、朗读自己喜欢的段落。</a:t>
            </a:r>
            <a:endParaRPr lang="en-US" altLang="zh-CN" sz="3200" b="1" dirty="0" smtClean="0"/>
          </a:p>
          <a:p>
            <a:pPr>
              <a:lnSpc>
                <a:spcPct val="170000"/>
              </a:lnSpc>
            </a:pPr>
            <a:r>
              <a:rPr lang="en-US" altLang="zh-CN" sz="3200" b="1" dirty="0" smtClean="0"/>
              <a:t>2</a:t>
            </a:r>
            <a:r>
              <a:rPr lang="zh-CN" altLang="en-US" sz="3200" b="1" dirty="0" smtClean="0"/>
              <a:t>、从课文中知道谁的不同形态的变化以及与人类的密切关系。</a:t>
            </a:r>
            <a:endParaRPr lang="en-US" altLang="zh-CN" sz="3200" b="1" dirty="0" smtClean="0"/>
          </a:p>
          <a:p>
            <a:pPr>
              <a:lnSpc>
                <a:spcPct val="170000"/>
              </a:lnSpc>
            </a:pPr>
            <a:r>
              <a:rPr lang="en-US" altLang="zh-CN" sz="3200" b="1" dirty="0" smtClean="0"/>
              <a:t>3</a:t>
            </a:r>
            <a:r>
              <a:rPr lang="zh-CN" altLang="en-US" sz="3200" b="1" dirty="0" smtClean="0"/>
              <a:t>、你的性格是怎样的？是很温和的，还是很暴躁的？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26773" y="1312001"/>
            <a:ext cx="8637814" cy="49367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70000"/>
              </a:lnSpc>
            </a:pPr>
            <a:r>
              <a:rPr lang="zh-CN" altLang="en-US" sz="4400" b="1" dirty="0" smtClean="0"/>
              <a:t>我是什么</a:t>
            </a:r>
            <a:endParaRPr lang="en-US" altLang="zh-CN" sz="4400" b="1" dirty="0" smtClean="0"/>
          </a:p>
          <a:p>
            <a:r>
              <a:rPr lang="zh-CN" altLang="en-US" sz="3200" b="1" dirty="0" smtClean="0"/>
              <a:t>太阳       云      遇冷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                                             雨     雹子    雪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                         </a:t>
            </a:r>
            <a:r>
              <a:rPr lang="zh-CN" altLang="en-US" sz="3200" b="1" dirty="0" smtClean="0"/>
              <a:t> 空气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r>
              <a:rPr lang="zh-CN" altLang="en-US" sz="3200" b="1" dirty="0" smtClean="0"/>
              <a:t>晒              变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r>
              <a:rPr lang="en-US" altLang="zh-CN" sz="3200" b="1" dirty="0" smtClean="0"/>
              <a:t>  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 smtClean="0"/>
              <a:t>          水</a:t>
            </a:r>
            <a:endParaRPr lang="en-US" altLang="zh-CN" sz="3200" b="1" dirty="0" smtClean="0"/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4196443" y="3249386"/>
            <a:ext cx="1747157" cy="16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rot="16200000" flipH="1">
            <a:off x="1436914" y="3918857"/>
            <a:ext cx="2514600" cy="7184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rot="5400000" flipH="1" flipV="1">
            <a:off x="2253343" y="4049486"/>
            <a:ext cx="2302328" cy="473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课时作业</a:t>
            </a: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71055" y="1487978"/>
            <a:ext cx="11180617" cy="4973782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" y="1600200"/>
            <a:ext cx="107746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一、我会选。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          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漂浮        飘浮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     1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、蓝蓝的天空中（ 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飘浮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 ）着朵朵白云。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     2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、平静的湖面上（ 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漂浮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）着几片树叶。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二、从课文中找到下列词的反义词。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早晨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傍晚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      高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低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        好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坏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温和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暴躁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      白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黑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zh-CN" altLang="en-US" sz="32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28255-131223141I0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40" y="577215"/>
            <a:ext cx="9951720" cy="57042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21280" y="3276600"/>
            <a:ext cx="52578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今天的你们很棒哦！明天继续加油！！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新课导入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90057"/>
            <a:ext cx="58456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 smtClean="0"/>
              <a:t>说一说：</a:t>
            </a:r>
            <a:endParaRPr lang="en-US" altLang="zh-CN" sz="3200" b="1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zh-CN" altLang="en-US" sz="3200" b="1" dirty="0" smtClean="0"/>
              <a:t>大家文具盒中有哪些学习用品？</a:t>
            </a:r>
            <a:endParaRPr lang="en-US" altLang="zh-CN" sz="3200" b="1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zh-CN" altLang="en-US" sz="3200" b="1" dirty="0" smtClean="0"/>
              <a:t>它们有什么特点？</a:t>
            </a:r>
            <a:endParaRPr lang="zh-CN" altLang="en-US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0134" y="1902959"/>
            <a:ext cx="5655809" cy="364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初读课文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" name="图片 9" descr="86958PICi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055" y="5092700"/>
            <a:ext cx="1871345" cy="176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760" y="1798320"/>
            <a:ext cx="9555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点击下面开始观看范读视频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我是什么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吧！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9" y="2749324"/>
            <a:ext cx="5867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990600" y="2264410"/>
            <a:ext cx="1370330" cy="1323474"/>
            <a:chOff x="-955824" y="1697380"/>
            <a:chExt cx="1887537" cy="191343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>
                  <a:latin typeface="楷体_GB2312" pitchFamily="49" charset="-122"/>
                  <a:ea typeface="楷体_GB2312" pitchFamily="49" charset="-122"/>
                </a:rPr>
                <a:t>晒</a:t>
              </a:r>
            </a:p>
          </p:txBody>
        </p:sp>
      </p:grpSp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自主识字</a:t>
            </a:r>
          </a:p>
        </p:txBody>
      </p:sp>
      <p:grpSp>
        <p:nvGrpSpPr>
          <p:cNvPr id="3" name="组合 3"/>
          <p:cNvGrpSpPr/>
          <p:nvPr/>
        </p:nvGrpSpPr>
        <p:grpSpPr>
          <a:xfrm>
            <a:off x="2360930" y="4469765"/>
            <a:ext cx="1370330" cy="1323474"/>
            <a:chOff x="-955824" y="1697380"/>
            <a:chExt cx="1887537" cy="1913438"/>
          </a:xfrm>
        </p:grpSpPr>
        <p:pic>
          <p:nvPicPr>
            <p:cNvPr id="5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滴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4" name="组合 7"/>
          <p:cNvGrpSpPr/>
          <p:nvPr/>
        </p:nvGrpSpPr>
        <p:grpSpPr>
          <a:xfrm>
            <a:off x="8408670" y="4479925"/>
            <a:ext cx="1370330" cy="1323474"/>
            <a:chOff x="-955824" y="1697380"/>
            <a:chExt cx="1887537" cy="1913438"/>
          </a:xfrm>
        </p:grpSpPr>
        <p:pic>
          <p:nvPicPr>
            <p:cNvPr id="12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奔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8" name="组合 16"/>
          <p:cNvGrpSpPr/>
          <p:nvPr/>
        </p:nvGrpSpPr>
        <p:grpSpPr>
          <a:xfrm>
            <a:off x="7038340" y="2264410"/>
            <a:ext cx="1370330" cy="1310675"/>
            <a:chOff x="-955824" y="1697380"/>
            <a:chExt cx="1887537" cy="1894933"/>
          </a:xfrm>
        </p:grpSpPr>
        <p:pic>
          <p:nvPicPr>
            <p:cNvPr id="18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TextBox 4"/>
            <p:cNvSpPr txBox="1"/>
            <p:nvPr/>
          </p:nvSpPr>
          <p:spPr>
            <a:xfrm>
              <a:off x="-781454" y="1697430"/>
              <a:ext cx="1539600" cy="18948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>
                  <a:latin typeface="楷体_GB2312" pitchFamily="49" charset="-122"/>
                  <a:ea typeface="楷体_GB2312" pitchFamily="49" charset="-122"/>
                </a:rPr>
                <a:t>傍</a:t>
              </a:r>
            </a:p>
          </p:txBody>
        </p:sp>
      </p:grpSp>
      <p:grpSp>
        <p:nvGrpSpPr>
          <p:cNvPr id="10" name="组合 19"/>
          <p:cNvGrpSpPr/>
          <p:nvPr/>
        </p:nvGrpSpPr>
        <p:grpSpPr>
          <a:xfrm>
            <a:off x="5410835" y="4474845"/>
            <a:ext cx="1370330" cy="1310675"/>
            <a:chOff x="-955824" y="1697380"/>
            <a:chExt cx="1887537" cy="1894933"/>
          </a:xfrm>
        </p:grpSpPr>
        <p:pic>
          <p:nvPicPr>
            <p:cNvPr id="21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4"/>
            <p:cNvSpPr txBox="1"/>
            <p:nvPr/>
          </p:nvSpPr>
          <p:spPr>
            <a:xfrm>
              <a:off x="-781454" y="1697430"/>
              <a:ext cx="1539600" cy="18948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溪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4" name="组合 22"/>
          <p:cNvGrpSpPr/>
          <p:nvPr/>
        </p:nvGrpSpPr>
        <p:grpSpPr>
          <a:xfrm>
            <a:off x="4040505" y="2264410"/>
            <a:ext cx="1370330" cy="1323474"/>
            <a:chOff x="-955824" y="1697380"/>
            <a:chExt cx="1887537" cy="1913438"/>
          </a:xfrm>
        </p:grpSpPr>
        <p:pic>
          <p:nvPicPr>
            <p:cNvPr id="24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极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990600" y="155765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ym typeface="+mn-ea"/>
              </a:rPr>
              <a:t> </a:t>
            </a:r>
            <a:r>
              <a:rPr lang="en-US" altLang="zh-CN" sz="4000" b="1" dirty="0" err="1" smtClean="0">
                <a:sym typeface="+mn-ea"/>
              </a:rPr>
              <a:t>shài</a:t>
            </a:r>
            <a:r>
              <a:rPr lang="en-US" altLang="zh-CN" sz="4000" b="1" dirty="0" smtClean="0">
                <a:sym typeface="+mn-ea"/>
              </a:rPr>
              <a:t>                       </a:t>
            </a:r>
            <a:r>
              <a:rPr lang="en-US" altLang="zh-CN" sz="4000" b="1" dirty="0" err="1" smtClean="0">
                <a:sym typeface="+mn-ea"/>
              </a:rPr>
              <a:t>jí</a:t>
            </a:r>
            <a:r>
              <a:rPr lang="en-US" altLang="zh-CN" sz="4000" b="1" dirty="0" smtClean="0">
                <a:sym typeface="+mn-ea"/>
              </a:rPr>
              <a:t>                    </a:t>
            </a:r>
            <a:r>
              <a:rPr lang="en-US" altLang="zh-CN" sz="4000" b="1" dirty="0" err="1" smtClean="0">
                <a:sym typeface="+mn-ea"/>
              </a:rPr>
              <a:t>bàng</a:t>
            </a:r>
            <a:r>
              <a:rPr lang="en-US" altLang="zh-CN" sz="4000" b="1" dirty="0" smtClean="0">
                <a:sym typeface="+mn-ea"/>
              </a:rPr>
              <a:t>                  </a:t>
            </a:r>
            <a:r>
              <a:rPr lang="en-US" altLang="zh-CN" sz="4000" b="1" dirty="0" err="1" smtClean="0">
                <a:sym typeface="+mn-ea"/>
              </a:rPr>
              <a:t>yuè</a:t>
            </a:r>
            <a:endParaRPr lang="zh-CN" altLang="en-US" sz="4000" b="1" dirty="0"/>
          </a:p>
        </p:txBody>
      </p:sp>
      <p:sp>
        <p:nvSpPr>
          <p:cNvPr id="30" name="文本框 29"/>
          <p:cNvSpPr txBox="1"/>
          <p:nvPr/>
        </p:nvSpPr>
        <p:spPr>
          <a:xfrm>
            <a:off x="2487295" y="3763010"/>
            <a:ext cx="72663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ym typeface="+mn-ea"/>
              </a:rPr>
              <a:t> </a:t>
            </a:r>
            <a:r>
              <a:rPr lang="en-US" altLang="zh-CN" sz="4000" b="1" dirty="0" err="1" smtClean="0">
                <a:sym typeface="+mn-ea"/>
              </a:rPr>
              <a:t>dī</a:t>
            </a:r>
            <a:r>
              <a:rPr lang="en-US" altLang="zh-CN" sz="4000" b="1" dirty="0" smtClean="0">
                <a:sym typeface="+mn-ea"/>
              </a:rPr>
              <a:t>                        </a:t>
            </a:r>
            <a:r>
              <a:rPr lang="en-US" altLang="zh-CN" sz="4000" b="1" dirty="0" err="1" smtClean="0">
                <a:sym typeface="+mn-ea"/>
              </a:rPr>
              <a:t>xī</a:t>
            </a:r>
            <a:r>
              <a:rPr lang="en-US" altLang="zh-CN" sz="4000" b="1" dirty="0" smtClean="0">
                <a:sym typeface="+mn-ea"/>
              </a:rPr>
              <a:t>                       </a:t>
            </a:r>
            <a:r>
              <a:rPr lang="en-US" altLang="zh-CN" sz="4000" b="1" dirty="0" err="1" smtClean="0">
                <a:sym typeface="+mn-ea"/>
              </a:rPr>
              <a:t>bēn</a:t>
            </a:r>
            <a:endParaRPr lang="en-US" altLang="zh-CN" sz="4000" b="1" dirty="0">
              <a:sym typeface="+mn-ea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grpSp>
        <p:nvGrpSpPr>
          <p:cNvPr id="15" name="组合 16"/>
          <p:cNvGrpSpPr/>
          <p:nvPr/>
        </p:nvGrpSpPr>
        <p:grpSpPr>
          <a:xfrm>
            <a:off x="9949180" y="2294890"/>
            <a:ext cx="1370330" cy="1310675"/>
            <a:chOff x="-955824" y="1697380"/>
            <a:chExt cx="1887537" cy="1894933"/>
          </a:xfrm>
        </p:grpSpPr>
        <p:pic>
          <p:nvPicPr>
            <p:cNvPr id="34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" name="TextBox 4"/>
            <p:cNvSpPr txBox="1"/>
            <p:nvPr/>
          </p:nvSpPr>
          <p:spPr>
            <a:xfrm>
              <a:off x="-781454" y="1697430"/>
              <a:ext cx="1539600" cy="18948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>
                  <a:latin typeface="楷体_GB2312" pitchFamily="49" charset="-122"/>
                  <a:ea typeface="楷体_GB2312" pitchFamily="49" charset="-122"/>
                </a:rPr>
                <a:t>越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990600" y="2264410"/>
            <a:ext cx="1370330" cy="1323474"/>
            <a:chOff x="-955824" y="1697380"/>
            <a:chExt cx="1887537" cy="191343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洋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自主识字</a:t>
            </a:r>
          </a:p>
        </p:txBody>
      </p:sp>
      <p:grpSp>
        <p:nvGrpSpPr>
          <p:cNvPr id="3" name="组合 3"/>
          <p:cNvGrpSpPr/>
          <p:nvPr/>
        </p:nvGrpSpPr>
        <p:grpSpPr>
          <a:xfrm>
            <a:off x="2360930" y="4469765"/>
            <a:ext cx="1370330" cy="1323474"/>
            <a:chOff x="-955824" y="1697380"/>
            <a:chExt cx="1887537" cy="1913438"/>
          </a:xfrm>
        </p:grpSpPr>
        <p:pic>
          <p:nvPicPr>
            <p:cNvPr id="5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毁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4" name="组合 7"/>
          <p:cNvGrpSpPr/>
          <p:nvPr/>
        </p:nvGrpSpPr>
        <p:grpSpPr>
          <a:xfrm>
            <a:off x="8408670" y="4479925"/>
            <a:ext cx="1370330" cy="1310675"/>
            <a:chOff x="-955824" y="1697380"/>
            <a:chExt cx="1887537" cy="1894933"/>
          </a:xfrm>
        </p:grpSpPr>
        <p:pic>
          <p:nvPicPr>
            <p:cNvPr id="12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4"/>
            <p:cNvSpPr txBox="1"/>
            <p:nvPr/>
          </p:nvSpPr>
          <p:spPr>
            <a:xfrm>
              <a:off x="-781454" y="1697430"/>
              <a:ext cx="1539600" cy="18948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>
                  <a:latin typeface="楷体_GB2312" pitchFamily="49" charset="-122"/>
                  <a:ea typeface="楷体_GB2312" pitchFamily="49" charset="-122"/>
                </a:rPr>
                <a:t>猜</a:t>
              </a:r>
            </a:p>
          </p:txBody>
        </p:sp>
      </p:grpSp>
      <p:grpSp>
        <p:nvGrpSpPr>
          <p:cNvPr id="8" name="组合 16"/>
          <p:cNvGrpSpPr/>
          <p:nvPr/>
        </p:nvGrpSpPr>
        <p:grpSpPr>
          <a:xfrm>
            <a:off x="7038340" y="2264410"/>
            <a:ext cx="1370330" cy="1323474"/>
            <a:chOff x="-955824" y="1697380"/>
            <a:chExt cx="1887537" cy="1913438"/>
          </a:xfrm>
        </p:grpSpPr>
        <p:pic>
          <p:nvPicPr>
            <p:cNvPr id="18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淹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0" name="组合 19"/>
          <p:cNvGrpSpPr/>
          <p:nvPr/>
        </p:nvGrpSpPr>
        <p:grpSpPr>
          <a:xfrm>
            <a:off x="5410835" y="4474845"/>
            <a:ext cx="1370330" cy="1323474"/>
            <a:chOff x="-955824" y="1697380"/>
            <a:chExt cx="1887537" cy="1913438"/>
          </a:xfrm>
        </p:grpSpPr>
        <p:pic>
          <p:nvPicPr>
            <p:cNvPr id="21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屋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4" name="组合 22"/>
          <p:cNvGrpSpPr/>
          <p:nvPr/>
        </p:nvGrpSpPr>
        <p:grpSpPr>
          <a:xfrm>
            <a:off x="4040505" y="2264410"/>
            <a:ext cx="1370330" cy="1323474"/>
            <a:chOff x="-955824" y="1697380"/>
            <a:chExt cx="1887537" cy="1913438"/>
          </a:xfrm>
        </p:grpSpPr>
        <p:pic>
          <p:nvPicPr>
            <p:cNvPr id="24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坏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990600" y="155765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ym typeface="+mn-ea"/>
              </a:rPr>
              <a:t> </a:t>
            </a:r>
            <a:r>
              <a:rPr lang="en-US" altLang="zh-CN" sz="4000" b="1" dirty="0" err="1" smtClean="0">
                <a:sym typeface="+mn-ea"/>
              </a:rPr>
              <a:t>yáng</a:t>
            </a:r>
            <a:r>
              <a:rPr lang="en-US" altLang="zh-CN" sz="4000" b="1" dirty="0" smtClean="0">
                <a:sym typeface="+mn-ea"/>
              </a:rPr>
              <a:t>                  </a:t>
            </a:r>
            <a:r>
              <a:rPr lang="en-US" altLang="zh-CN" sz="4000" b="1" dirty="0" err="1" smtClean="0">
                <a:sym typeface="+mn-ea"/>
              </a:rPr>
              <a:t>huài</a:t>
            </a:r>
            <a:r>
              <a:rPr lang="en-US" altLang="zh-CN" sz="4000" b="1" dirty="0" smtClean="0">
                <a:sym typeface="+mn-ea"/>
              </a:rPr>
              <a:t>                   </a:t>
            </a:r>
            <a:r>
              <a:rPr lang="en-US" altLang="zh-CN" sz="4000" b="1" dirty="0" err="1" smtClean="0">
                <a:sym typeface="+mn-ea"/>
              </a:rPr>
              <a:t>yān</a:t>
            </a:r>
            <a:r>
              <a:rPr lang="en-US" altLang="zh-CN" sz="4000" b="1" dirty="0" smtClean="0">
                <a:sym typeface="+mn-ea"/>
              </a:rPr>
              <a:t>                   </a:t>
            </a:r>
            <a:r>
              <a:rPr lang="en-US" altLang="zh-CN" sz="4000" b="1" dirty="0" err="1" smtClean="0">
                <a:sym typeface="+mn-ea"/>
              </a:rPr>
              <a:t>mò</a:t>
            </a:r>
            <a:endParaRPr lang="zh-CN" altLang="en-US" sz="4000" b="1" dirty="0"/>
          </a:p>
        </p:txBody>
      </p:sp>
      <p:sp>
        <p:nvSpPr>
          <p:cNvPr id="30" name="文本框 29"/>
          <p:cNvSpPr txBox="1"/>
          <p:nvPr/>
        </p:nvSpPr>
        <p:spPr>
          <a:xfrm>
            <a:off x="2487295" y="3763010"/>
            <a:ext cx="72663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 smtClean="0">
                <a:sym typeface="+mn-ea"/>
              </a:rPr>
              <a:t>huǐ</a:t>
            </a:r>
            <a:r>
              <a:rPr lang="en-US" altLang="zh-CN" sz="4000" b="1" dirty="0" smtClean="0">
                <a:sym typeface="+mn-ea"/>
              </a:rPr>
              <a:t>                      </a:t>
            </a:r>
            <a:r>
              <a:rPr lang="en-US" altLang="zh-CN" sz="4000" b="1" dirty="0" err="1" smtClean="0">
                <a:sym typeface="+mn-ea"/>
              </a:rPr>
              <a:t>wū</a:t>
            </a:r>
            <a:r>
              <a:rPr lang="en-US" altLang="zh-CN" sz="4000" b="1" dirty="0" smtClean="0">
                <a:sym typeface="+mn-ea"/>
              </a:rPr>
              <a:t>                     </a:t>
            </a:r>
            <a:r>
              <a:rPr lang="en-US" altLang="zh-CN" sz="4000" b="1" dirty="0" err="1" smtClean="0">
                <a:sym typeface="+mn-ea"/>
              </a:rPr>
              <a:t>cāi</a:t>
            </a:r>
            <a:endParaRPr lang="en-US" altLang="zh-CN" sz="4000" b="1" dirty="0">
              <a:sym typeface="+mn-ea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grpSp>
        <p:nvGrpSpPr>
          <p:cNvPr id="29" name="组合 16"/>
          <p:cNvGrpSpPr/>
          <p:nvPr/>
        </p:nvGrpSpPr>
        <p:grpSpPr>
          <a:xfrm>
            <a:off x="9949180" y="2294890"/>
            <a:ext cx="1370330" cy="1310675"/>
            <a:chOff x="-955824" y="1697380"/>
            <a:chExt cx="1887537" cy="1894933"/>
          </a:xfrm>
        </p:grpSpPr>
        <p:pic>
          <p:nvPicPr>
            <p:cNvPr id="34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" name="TextBox 4"/>
            <p:cNvSpPr txBox="1"/>
            <p:nvPr/>
          </p:nvSpPr>
          <p:spPr>
            <a:xfrm>
              <a:off x="-781454" y="1697430"/>
              <a:ext cx="1539600" cy="18948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>
                  <a:latin typeface="楷体_GB2312" pitchFamily="49" charset="-122"/>
                  <a:ea typeface="楷体_GB2312" pitchFamily="49" charset="-122"/>
                </a:rPr>
                <a:t>没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自主识字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04157" y="1404257"/>
            <a:ext cx="10940143" cy="458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/>
              <a:t>识字方法：</a:t>
            </a:r>
            <a:endParaRPr lang="en-US" altLang="zh-CN" sz="3600" b="1" dirty="0" smtClean="0"/>
          </a:p>
          <a:p>
            <a:pPr>
              <a:lnSpc>
                <a:spcPct val="150000"/>
              </a:lnSpc>
            </a:pP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、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按部首分类记忆</a:t>
            </a:r>
            <a:r>
              <a:rPr lang="zh-CN" altLang="en-US" sz="3200" b="1" dirty="0" smtClean="0"/>
              <a:t>：按“氵”（三点水）部首分类，“海、洋、溪、没”等都与水有关。“晒”与太阳有关。“管”可组词“管子”，与竹子有关。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r>
              <a:rPr lang="en-US" altLang="zh-CN" sz="3200" b="1" dirty="0" smtClean="0"/>
              <a:t>2</a:t>
            </a:r>
            <a:r>
              <a:rPr lang="zh-CN" altLang="en-US" sz="3200" b="1" dirty="0" smtClean="0"/>
              <a:t>、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联想记忆</a:t>
            </a:r>
            <a:r>
              <a:rPr lang="zh-CN" altLang="en-US" sz="3200" b="1" dirty="0" smtClean="0"/>
              <a:t>：“傍”晚时需要有个人陪在身旁，因为有“坏”人。“极”是“木”加上“及格”的“及”。</a:t>
            </a:r>
            <a:endParaRPr lang="en-US" altLang="zh-C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202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>
                  <a:latin typeface="楷体_GB2312" pitchFamily="49" charset="-122"/>
                  <a:ea typeface="楷体_GB2312" pitchFamily="49" charset="-122"/>
                </a:rPr>
                <a:t>变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 </a:t>
            </a:r>
            <a:r>
              <a:rPr lang="en-US" altLang="zh-CN" sz="4800" b="1" dirty="0" err="1" smtClean="0"/>
              <a:t>biàn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8370" y="5025118"/>
            <a:ext cx="7862887" cy="148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908</Words>
  <Application>WPS 演示</Application>
  <PresentationFormat>自定义</PresentationFormat>
  <Paragraphs>140</Paragraphs>
  <Slides>33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MacBook</dc:creator>
  <cp:lastModifiedBy>lenovo</cp:lastModifiedBy>
  <cp:revision>41</cp:revision>
  <dcterms:created xsi:type="dcterms:W3CDTF">2016-12-11T09:55:00Z</dcterms:created>
  <dcterms:modified xsi:type="dcterms:W3CDTF">2017-07-13T04:14:28Z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