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360" r:id="rId6"/>
    <p:sldId id="262" r:id="rId7"/>
    <p:sldId id="368" r:id="rId8"/>
    <p:sldId id="321" r:id="rId9"/>
    <p:sldId id="363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11" r:id="rId19"/>
    <p:sldId id="346" r:id="rId20"/>
    <p:sldId id="320" r:id="rId21"/>
    <p:sldId id="366" r:id="rId22"/>
    <p:sldId id="318" r:id="rId23"/>
    <p:sldId id="377" r:id="rId24"/>
    <p:sldId id="378" r:id="rId25"/>
    <p:sldId id="379" r:id="rId26"/>
    <p:sldId id="381" r:id="rId27"/>
    <p:sldId id="380" r:id="rId28"/>
    <p:sldId id="382" r:id="rId29"/>
    <p:sldId id="383" r:id="rId30"/>
    <p:sldId id="384" r:id="rId31"/>
    <p:sldId id="385" r:id="rId32"/>
    <p:sldId id="314" r:id="rId33"/>
    <p:sldId id="348" r:id="rId34"/>
    <p:sldId id="287" r:id="rId3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-68" y="-6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0414" y="342603"/>
            <a:ext cx="3618726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97362" y="374633"/>
            <a:ext cx="3519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</a:rPr>
              <a:t>24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、风娃娃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32827" y="1121434"/>
            <a:ext cx="3445543" cy="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974405" y="1098319"/>
            <a:ext cx="2820035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>
                  <a:latin typeface="楷体_GB2312" pitchFamily="49" charset="-122"/>
                  <a:ea typeface="楷体_GB2312" pitchFamily="49" charset="-122"/>
                </a:rPr>
                <a:t>得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 </a:t>
            </a:r>
            <a:r>
              <a:rPr lang="en-US" altLang="zh-CN" sz="4800" b="1" dirty="0" err="1" smtClean="0"/>
              <a:t>dé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6956" y="4362450"/>
            <a:ext cx="813650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秧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yāng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7433" y="4324350"/>
            <a:ext cx="812877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苗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 </a:t>
            </a:r>
            <a:r>
              <a:rPr lang="en-US" altLang="zh-CN" sz="4800" b="1" dirty="0" err="1" smtClean="0"/>
              <a:t>miáo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5469" y="4858200"/>
            <a:ext cx="8348655" cy="173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汗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942992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hàn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100" y="4934040"/>
            <a:ext cx="6829550" cy="171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4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场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err="1" smtClean="0"/>
              <a:t>chǎng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9564" y="5023000"/>
            <a:ext cx="7374776" cy="176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伤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err="1" smtClean="0"/>
              <a:t>shāng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276" y="4905194"/>
            <a:ext cx="8018336" cy="195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路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18049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lù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912" y="4333875"/>
            <a:ext cx="820255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7346" y="1943390"/>
            <a:ext cx="9127374" cy="26001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b="1" dirty="0" smtClean="0"/>
              <a:t>风娃娃</a:t>
            </a:r>
            <a:endParaRPr lang="zh-CN" altLang="en-US" sz="4400" dirty="0" smtClean="0"/>
          </a:p>
          <a:p>
            <a:pPr algn="ctr">
              <a:lnSpc>
                <a:spcPct val="200000"/>
              </a:lnSpc>
            </a:pPr>
            <a:r>
              <a:rPr lang="zh-CN" altLang="en-US" sz="4400" dirty="0" smtClean="0"/>
              <a:t>车</a:t>
            </a:r>
            <a:r>
              <a:rPr lang="en-US" sz="4400" dirty="0" smtClean="0"/>
              <a:t>   </a:t>
            </a:r>
            <a:r>
              <a:rPr lang="zh-CN" altLang="en-US" sz="4400" dirty="0" smtClean="0"/>
              <a:t>得</a:t>
            </a:r>
            <a:r>
              <a:rPr lang="en-US" sz="4400" dirty="0" smtClean="0"/>
              <a:t>   </a:t>
            </a:r>
            <a:r>
              <a:rPr lang="zh-CN" altLang="en-US" sz="4400" dirty="0" smtClean="0"/>
              <a:t>秧</a:t>
            </a:r>
            <a:r>
              <a:rPr lang="en-US" sz="4400" dirty="0" smtClean="0"/>
              <a:t>   </a:t>
            </a:r>
            <a:r>
              <a:rPr lang="zh-CN" altLang="en-US" sz="4400" dirty="0" smtClean="0"/>
              <a:t>苗</a:t>
            </a:r>
            <a:r>
              <a:rPr lang="en-US" sz="4400" dirty="0" smtClean="0"/>
              <a:t>   </a:t>
            </a:r>
            <a:r>
              <a:rPr lang="zh-CN" altLang="en-US" sz="4400" dirty="0" smtClean="0"/>
              <a:t>汗</a:t>
            </a:r>
            <a:r>
              <a:rPr lang="en-US" sz="4400" dirty="0" smtClean="0"/>
              <a:t>   </a:t>
            </a:r>
            <a:r>
              <a:rPr lang="zh-CN" altLang="en-US" sz="4400" dirty="0" smtClean="0"/>
              <a:t>场</a:t>
            </a:r>
            <a:r>
              <a:rPr lang="en-US" sz="4400" dirty="0" smtClean="0"/>
              <a:t>   </a:t>
            </a:r>
            <a:r>
              <a:rPr lang="zh-CN" altLang="en-US" sz="4400" dirty="0" smtClean="0"/>
              <a:t>伤</a:t>
            </a:r>
            <a:r>
              <a:rPr lang="en-US" sz="4400" dirty="0" smtClean="0"/>
              <a:t>   </a:t>
            </a:r>
            <a:r>
              <a:rPr lang="zh-CN" altLang="en-US" sz="4400" dirty="0" smtClean="0"/>
              <a:t>路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1055" y="1418705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38316" y="1576927"/>
            <a:ext cx="110656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一、比一比，再组词。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汗（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汗水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   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场（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商场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   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秧（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秧苗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苗（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禾苗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汉（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汉字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   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杨（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杨树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   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央（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中央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  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田（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田野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二、照样子，写一写。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例：高兴极了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开心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）极了</a:t>
            </a: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     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美丽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）极了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例：船工们笑了，一边收起纤绳，一边向风娃娃表示感谢。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爸爸在浴室里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），一边（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逗我玩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），一边（</a:t>
            </a:r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刮胡子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4670" y="1465502"/>
            <a:ext cx="5437338" cy="374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8050" y="1647816"/>
            <a:ext cx="11308080" cy="4192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识记</a:t>
            </a: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</a:rPr>
              <a:t>12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个字，会写</a:t>
            </a: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</a:rPr>
              <a:t>8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个字。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（重点）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正确、流利、有感情地朗读课文，体会风娃娃的好心和傻气。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（难点）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懂得“做事光有好的愿望不行，还要看是不是对别人有用”的道理。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难点）</a:t>
            </a:r>
            <a:endParaRPr sz="2800" b="1" dirty="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449992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79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生字词复习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16465" y="1028776"/>
            <a:ext cx="8684714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车</a:t>
            </a:r>
            <a:r>
              <a:rPr lang="en-US" sz="3600" b="1" dirty="0" smtClean="0">
                <a:solidFill>
                  <a:srgbClr val="0070C0"/>
                </a:solidFill>
              </a:rPr>
              <a:t>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得</a:t>
            </a:r>
            <a:r>
              <a:rPr lang="en-US" sz="3600" b="1" dirty="0" smtClean="0">
                <a:solidFill>
                  <a:srgbClr val="0070C0"/>
                </a:solidFill>
              </a:rPr>
              <a:t>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秧   </a:t>
            </a:r>
            <a:r>
              <a:rPr lang="en-US" sz="3600" b="1" dirty="0" smtClean="0">
                <a:solidFill>
                  <a:srgbClr val="0070C0"/>
                </a:solidFill>
              </a:rPr>
              <a:t>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苗</a:t>
            </a:r>
            <a:r>
              <a:rPr lang="en-US" sz="3600" b="1" dirty="0" smtClean="0">
                <a:solidFill>
                  <a:srgbClr val="0070C0"/>
                </a:solidFill>
              </a:rPr>
              <a:t>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汗    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场</a:t>
            </a:r>
            <a:r>
              <a:rPr lang="en-US" sz="3600" b="1" dirty="0" smtClean="0">
                <a:solidFill>
                  <a:srgbClr val="0070C0"/>
                </a:solidFill>
              </a:rPr>
              <a:t>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伤</a:t>
            </a:r>
            <a:r>
              <a:rPr lang="en-US" sz="3600" b="1" dirty="0" smtClean="0">
                <a:solidFill>
                  <a:srgbClr val="0070C0"/>
                </a:solidFill>
              </a:rPr>
              <a:t>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路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latin typeface="+mn-ea"/>
              </a:rPr>
              <a:t>帮助    田野    使劲    表示</a:t>
            </a:r>
            <a:r>
              <a:rPr lang="en-US" altLang="zh-CN" sz="3600" b="1" dirty="0" smtClean="0">
                <a:latin typeface="+mn-ea"/>
              </a:rPr>
              <a:t>     </a:t>
            </a:r>
            <a:r>
              <a:rPr lang="zh-CN" altLang="en-US" sz="3600" b="1" dirty="0" smtClean="0">
                <a:latin typeface="+mn-ea"/>
              </a:rPr>
              <a:t>转动    哗啦    秧苗    拉动    感谢     容易   摇摆    晾晒   翻跟头   栽树     责怪</a:t>
            </a:r>
            <a:endParaRPr lang="zh-CN" altLang="en-US" sz="3600" b="1" dirty="0" smtClean="0">
              <a:latin typeface="+mn-ea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5412" y="1888087"/>
            <a:ext cx="6262777" cy="364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/>
              <a:t>自由读课文第二自然段，思考：风娃娃是怎么帮助风车的？划出句子。</a:t>
            </a:r>
            <a:endParaRPr lang="en-US" altLang="zh-CN" sz="30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/>
              <a:t>“</a:t>
            </a:r>
            <a:r>
              <a:rPr lang="zh-CN" altLang="en-US" sz="3000" b="1" dirty="0" smtClean="0"/>
              <a:t>他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深深地吸</a:t>
            </a:r>
            <a:r>
              <a:rPr lang="zh-CN" altLang="en-US" sz="3000" b="1" dirty="0" smtClean="0"/>
              <a:t>了一口气，使劲向风车吹去。</a:t>
            </a:r>
            <a:r>
              <a:rPr lang="en-US" sz="3000" b="1" dirty="0" smtClean="0"/>
              <a:t>”</a:t>
            </a:r>
            <a:endParaRPr lang="en-US" altLang="zh-CN" sz="3000" b="1" dirty="0" smtClean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9113" y="1789802"/>
            <a:ext cx="5003770" cy="382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5412" y="1888087"/>
            <a:ext cx="6262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/>
              <a:t>大风车在风娃娃的帮助下，有了怎样的变化？</a:t>
            </a:r>
            <a:endParaRPr lang="en-US" altLang="zh-CN" sz="30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070C0"/>
                </a:solidFill>
              </a:rPr>
              <a:t>“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慢慢转动</a:t>
            </a:r>
            <a:r>
              <a:rPr lang="en-US" sz="3000" b="1" dirty="0" smtClean="0">
                <a:solidFill>
                  <a:srgbClr val="0070C0"/>
                </a:solidFill>
              </a:rPr>
              <a:t>”“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断断续续</a:t>
            </a:r>
            <a:r>
              <a:rPr lang="en-US" sz="3000" b="1" dirty="0" smtClean="0">
                <a:solidFill>
                  <a:srgbClr val="0070C0"/>
                </a:solidFill>
              </a:rPr>
              <a:t>”——“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一下子转得飞快</a:t>
            </a:r>
            <a:r>
              <a:rPr lang="en-US" sz="3000" b="1" dirty="0" smtClean="0">
                <a:solidFill>
                  <a:srgbClr val="0070C0"/>
                </a:solidFill>
              </a:rPr>
              <a:t>”“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奔跑着</a:t>
            </a:r>
            <a:r>
              <a:rPr lang="en-US" sz="3000" b="1" dirty="0" smtClean="0">
                <a:solidFill>
                  <a:srgbClr val="0070C0"/>
                </a:solidFill>
              </a:rPr>
              <a:t>”</a:t>
            </a:r>
            <a:endParaRPr lang="en-US" altLang="zh-CN" sz="3000" b="1" dirty="0" smtClean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9113" y="1789802"/>
            <a:ext cx="5003770" cy="382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5412" y="1698306"/>
            <a:ext cx="6636588" cy="416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有了风娃娃的帮忙，风车一下子转得飞快！</a:t>
            </a:r>
            <a:r>
              <a:rPr lang="en-US" sz="3000" b="1" dirty="0" smtClean="0">
                <a:solidFill>
                  <a:srgbClr val="0070C0"/>
                </a:solidFill>
              </a:rPr>
              <a:t>“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秧苗喝足了水，笑着不住地点头，风娃娃也高兴极了。</a:t>
            </a:r>
            <a:r>
              <a:rPr lang="en-US" sz="3000" b="1" dirty="0" smtClean="0">
                <a:solidFill>
                  <a:srgbClr val="0070C0"/>
                </a:solidFill>
              </a:rPr>
              <a:t>”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想一想：风娃娃为什么高兴？秧苗好像正在跟风娃娃说话，你们猜，他们在说些什么？</a:t>
            </a:r>
            <a:endParaRPr lang="zh-CN" altLang="en-US" sz="30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3645" y="1904551"/>
            <a:ext cx="4823963" cy="35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5412" y="1888087"/>
            <a:ext cx="6262777" cy="364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“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他们弯着腰，流着汗，喊着号子，船却走得很慢。</a:t>
            </a:r>
            <a:r>
              <a:rPr lang="en-US" sz="3000" b="1" dirty="0" smtClean="0">
                <a:solidFill>
                  <a:srgbClr val="0070C0"/>
                </a:solidFill>
              </a:rPr>
              <a:t>”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000" b="1" dirty="0" smtClean="0">
                <a:solidFill>
                  <a:srgbClr val="0070C0"/>
                </a:solidFill>
              </a:rPr>
              <a:t>想一想：这句话该怎么读？你从哪些词感受到他们很累？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6045" y="2141418"/>
            <a:ext cx="5227861" cy="33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664" y="2526442"/>
            <a:ext cx="6383546" cy="2549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这时候，风娃娃看见纤夫们很辛苦，她是怎么做的？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他急忙跑过去，对着船帆吹起来。</a:t>
            </a:r>
            <a:r>
              <a:rPr lang="en-US" sz="2800" b="1" dirty="0" smtClean="0">
                <a:solidFill>
                  <a:srgbClr val="0070C0"/>
                </a:solidFill>
              </a:rPr>
              <a:t>”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6045" y="2141418"/>
            <a:ext cx="5037827" cy="33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298" y="2061436"/>
            <a:ext cx="11352361" cy="4572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0070C0"/>
                </a:solidFill>
              </a:rPr>
              <a:t>“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船在水面上飞快地行驶。纤夫们笑了，一边收起纤绳，一边向风娃娃表示感谢。</a:t>
            </a:r>
            <a:r>
              <a:rPr lang="en-US" sz="3000" b="1" dirty="0" smtClean="0">
                <a:solidFill>
                  <a:srgbClr val="0070C0"/>
                </a:solidFill>
              </a:rPr>
              <a:t>”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看图，从哪感受到纤夫们的心情？纤夫们会怎么向风娃娃表示感谢呢？风娃娃还会帮助人们做什么事，你能展开想象说说吗？</a:t>
            </a:r>
            <a:endParaRPr lang="en-US" altLang="zh-CN" sz="30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srgbClr val="0070C0"/>
                </a:solidFill>
              </a:rPr>
              <a:t>我会说：风娃娃还来到</a:t>
            </a:r>
            <a:r>
              <a:rPr lang="en-US" sz="3000" b="1" dirty="0" smtClean="0">
                <a:solidFill>
                  <a:srgbClr val="0070C0"/>
                </a:solidFill>
              </a:rPr>
              <a:t>_______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看到</a:t>
            </a:r>
            <a:r>
              <a:rPr lang="en-US" sz="3000" b="1" dirty="0" smtClean="0">
                <a:solidFill>
                  <a:srgbClr val="0070C0"/>
                </a:solidFill>
              </a:rPr>
              <a:t>________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，他</a:t>
            </a:r>
            <a:r>
              <a:rPr lang="en-US" sz="3000" b="1" dirty="0" smtClean="0">
                <a:solidFill>
                  <a:srgbClr val="0070C0"/>
                </a:solidFill>
              </a:rPr>
              <a:t>__________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。</a:t>
            </a:r>
            <a:endParaRPr lang="zh-CN" altLang="en-US" sz="3000" b="1" dirty="0" smtClean="0">
              <a:solidFill>
                <a:srgbClr val="0070C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08908" y="0"/>
            <a:ext cx="3683092" cy="2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354" y="2681720"/>
            <a:ext cx="9903125" cy="341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风娃娃帮助了风车，帮助了纤夫，这时候他心里想：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帮助人们做好事，真容易，只要有力气就行。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从这句话里你读出了一个怎样的风娃娃？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（骄傲，得意）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从哪里感受到的？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（抓词</a:t>
            </a: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真容易</a:t>
            </a:r>
            <a:r>
              <a:rPr lang="en-US" sz="2800" b="1" dirty="0" smtClean="0">
                <a:solidFill>
                  <a:srgbClr val="0070C0"/>
                </a:solidFill>
              </a:rPr>
              <a:t>”“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只要</a:t>
            </a:r>
            <a:r>
              <a:rPr lang="en-US" sz="2800" b="1" dirty="0" smtClean="0">
                <a:solidFill>
                  <a:srgbClr val="0070C0"/>
                </a:solidFill>
              </a:rPr>
              <a:t>……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就</a:t>
            </a:r>
            <a:r>
              <a:rPr lang="en-US" sz="2800" b="1" dirty="0" smtClean="0">
                <a:solidFill>
                  <a:srgbClr val="0070C0"/>
                </a:solidFill>
              </a:rPr>
              <a:t>……”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）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85806" y="0"/>
            <a:ext cx="3906194" cy="262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012" y="1474019"/>
            <a:ext cx="7315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自由读课文</a:t>
            </a:r>
            <a:r>
              <a:rPr lang="en-US" sz="2800" b="1" dirty="0" smtClean="0"/>
              <a:t>5-7</a:t>
            </a:r>
            <a:r>
              <a:rPr lang="zh-CN" altLang="en-US" sz="2800" b="1" dirty="0" smtClean="0"/>
              <a:t>自然段，他做的这些坏事结果怎么样？</a:t>
            </a:r>
            <a:endParaRPr lang="en-US" altLang="zh-CN" sz="28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“风筝在风中摇摇摆摆，有的还翻起了跟头。不一会儿，风筝被吹得无影无踪，孩子们伤心极了。”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风娃娃还做了哪些让人伤心的事？</a:t>
            </a:r>
            <a:endParaRPr lang="en-US" altLang="zh-CN" sz="2800" b="1" dirty="0" smtClean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4209" y="2022534"/>
            <a:ext cx="4057021" cy="343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4424" y="1922592"/>
            <a:ext cx="62110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“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人们都责怪他。</a:t>
            </a:r>
            <a:r>
              <a:rPr lang="en-US" sz="2800" b="1" dirty="0" smtClean="0">
                <a:solidFill>
                  <a:srgbClr val="0070C0"/>
                </a:solidFill>
              </a:rPr>
              <a:t>”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说说人们为什么责怪他？</a:t>
            </a:r>
            <a:endParaRPr lang="en-US" altLang="zh-CN" sz="2800" b="1" dirty="0" smtClean="0"/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/>
              <a:t>帮助人们做好事，除了要有力气，还需要什么？</a:t>
            </a:r>
            <a:endParaRPr lang="zh-CN" altLang="en-US" sz="28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6956" y="1901763"/>
            <a:ext cx="4885157" cy="413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8407" y="1448249"/>
            <a:ext cx="5385578" cy="391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27244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520834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课外延伸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61" y="1974350"/>
            <a:ext cx="10869284" cy="314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．读了这篇课文，你明白了什么？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</a:rPr>
              <a:t>（明白做事不能光有好的愿望，一定要看是不是对人们有好处。）</a:t>
            </a:r>
            <a:endParaRPr lang="zh-CN" altLang="en-US" sz="2800" b="1" dirty="0" smtClean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2.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我们以后做事该怎么做了呢？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图片 5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26781"/>
          <a:stretch>
            <a:fillRect/>
          </a:stretch>
        </p:blipFill>
        <p:spPr bwMode="auto">
          <a:xfrm>
            <a:off x="1590675" y="2840355"/>
            <a:ext cx="9170670" cy="247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4178935" y="1607185"/>
            <a:ext cx="38334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4400">
                <a:latin typeface="黑体" panose="02010609060101010101" pitchFamily="2" charset="-122"/>
                <a:ea typeface="黑体" panose="02010609060101010101" pitchFamily="2" charset="-122"/>
              </a:rPr>
              <a:t>风娃娃</a:t>
            </a:r>
            <a:endParaRPr lang="zh-CN" altLang="zh-CN" sz="4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8950" y="1423292"/>
            <a:ext cx="11180617" cy="497378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90361" y="1458469"/>
            <a:ext cx="111052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一、按照课文内容填一填。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、抽上来的水（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奔跑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 ）着，向田里（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 流去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）。秧苗（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喝足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）了水，笑着（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不住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）地点头，风娃娃也（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高兴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 ）极了。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纤夫们（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弯着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 ）腰，（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流着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）汗，（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喊着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）号子，船却（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走得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）很慢。风娃娃一吹，船就在水面上（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飞快地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）地行驶，纤夫们笑了，向他表示（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感谢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 ）。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楷体" panose="02010609060101010101" charset="-122"/>
                <a:ea typeface="楷体" panose="02010609060101010101" charset="-122"/>
              </a:rPr>
              <a:t>3.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风娃娃想：帮助人们做好事，真（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容易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 ），只要（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力气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 ）就行。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二、照样子，写词语。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断断（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续续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sz="2400" dirty="0" smtClean="0">
                <a:latin typeface="楷体" panose="02010609060101010101" charset="-122"/>
                <a:ea typeface="楷体" panose="02010609060101010101" charset="-122"/>
              </a:rPr>
              <a:t>     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摇摇（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摆摆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sz="2400" dirty="0" smtClean="0"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无（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影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 ）无（ </a:t>
            </a: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踪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 ）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  <a:endParaRPr lang="zh-CN" altLang="en-US" sz="4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谜语导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入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4139" y="2437271"/>
            <a:ext cx="5584372" cy="234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云儿见它让路，小树见它招手，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禾苗见它弯腰，小树见它招手</a:t>
            </a:r>
            <a:endParaRPr lang="en-US" altLang="zh-CN" sz="32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5337" y="2020019"/>
            <a:ext cx="4769161" cy="356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731" y="2107981"/>
            <a:ext cx="113274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</a:rPr>
              <a:t>1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、正确、流利地读课文，说说自已读懂了什么，还有什么不明白的问题？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</a:rPr>
              <a:t>2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、风娃娃做了哪些事？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72010" y="3659308"/>
            <a:ext cx="6469614" cy="293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整体感知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2630" y="1436914"/>
            <a:ext cx="159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</a:rPr>
              <a:t>词语：</a:t>
            </a:r>
            <a:endParaRPr lang="en-US" altLang="zh-CN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5578" y="1944971"/>
            <a:ext cx="91830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+mn-ea"/>
              </a:rPr>
              <a:t>帮助        田野         使劲         表示</a:t>
            </a:r>
            <a:endParaRPr lang="en-US" altLang="zh-CN" sz="32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+mn-ea"/>
              </a:rPr>
              <a:t>转动        哗啦         秧苗         拉动</a:t>
            </a:r>
            <a:endParaRPr lang="en-US" altLang="zh-CN" sz="32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+mn-ea"/>
              </a:rPr>
              <a:t>感谢        容易         摇摆         晾晒</a:t>
            </a:r>
            <a:endParaRPr lang="en-US" altLang="zh-CN" sz="32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+mn-ea"/>
              </a:rPr>
              <a:t>翻跟头      栽树         责怪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识字方法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623" y="1932943"/>
            <a:ext cx="102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0070C0"/>
                </a:solidFill>
              </a:rPr>
              <a:t>换偏旁：油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抽</a:t>
            </a:r>
            <a:r>
              <a:rPr lang="en-US" sz="3600" b="1" dirty="0" smtClean="0">
                <a:solidFill>
                  <a:srgbClr val="0070C0"/>
                </a:solidFill>
              </a:rPr>
              <a:t>     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读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续</a:t>
            </a:r>
            <a:r>
              <a:rPr lang="en-US" sz="3600" b="1" dirty="0" smtClean="0">
                <a:solidFill>
                  <a:srgbClr val="0070C0"/>
                </a:solidFill>
              </a:rPr>
              <a:t>  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使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——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驶</a:t>
            </a:r>
            <a:endParaRPr lang="zh-CN" altLang="en-US" sz="3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>
                <a:solidFill>
                  <a:srgbClr val="0070C0"/>
                </a:solidFill>
              </a:rPr>
              <a:t>组合法：口</a:t>
            </a:r>
            <a:r>
              <a:rPr lang="en-US" sz="3600" b="1" dirty="0" smtClean="0">
                <a:solidFill>
                  <a:srgbClr val="0070C0"/>
                </a:solidFill>
              </a:rPr>
              <a:t>+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及</a:t>
            </a:r>
            <a:r>
              <a:rPr lang="en-US" sz="3600" b="1" dirty="0" smtClean="0">
                <a:solidFill>
                  <a:srgbClr val="0070C0"/>
                </a:solidFill>
              </a:rPr>
              <a:t>→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吸</a:t>
            </a:r>
            <a:r>
              <a:rPr lang="en-US" sz="3600" b="1" dirty="0" smtClean="0">
                <a:solidFill>
                  <a:srgbClr val="0070C0"/>
                </a:solidFill>
              </a:rPr>
              <a:t> 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木</a:t>
            </a:r>
            <a:r>
              <a:rPr lang="en-US" sz="3600" b="1" dirty="0" smtClean="0">
                <a:solidFill>
                  <a:srgbClr val="0070C0"/>
                </a:solidFill>
              </a:rPr>
              <a:t>+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及</a:t>
            </a:r>
            <a:r>
              <a:rPr lang="en-US" sz="3600" b="1" dirty="0" smtClean="0">
                <a:solidFill>
                  <a:srgbClr val="0070C0"/>
                </a:solidFill>
              </a:rPr>
              <a:t>→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极</a:t>
            </a:r>
            <a:r>
              <a:rPr lang="en-US" sz="3600" b="1" dirty="0" smtClean="0">
                <a:solidFill>
                  <a:srgbClr val="0070C0"/>
                </a:solidFill>
              </a:rPr>
              <a:t> 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氵</a:t>
            </a:r>
            <a:r>
              <a:rPr lang="en-US" sz="3600" b="1" dirty="0" smtClean="0">
                <a:solidFill>
                  <a:srgbClr val="0070C0"/>
                </a:solidFill>
              </a:rPr>
              <a:t>+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干</a:t>
            </a:r>
            <a:r>
              <a:rPr lang="en-US" sz="3600" b="1" dirty="0" smtClean="0">
                <a:solidFill>
                  <a:srgbClr val="0070C0"/>
                </a:solidFill>
              </a:rPr>
              <a:t>→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汗</a:t>
            </a:r>
            <a:r>
              <a:rPr lang="en-US" sz="3600" b="1" dirty="0" smtClean="0">
                <a:solidFill>
                  <a:srgbClr val="0070C0"/>
                </a:solidFill>
              </a:rPr>
              <a:t> 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</a:rPr>
              <a:t>            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二</a:t>
            </a:r>
            <a:r>
              <a:rPr lang="en-US" sz="3600" b="1" dirty="0" smtClean="0">
                <a:solidFill>
                  <a:srgbClr val="0070C0"/>
                </a:solidFill>
              </a:rPr>
              <a:t>+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小</a:t>
            </a:r>
            <a:r>
              <a:rPr lang="en-US" sz="3600" b="1" dirty="0" smtClean="0">
                <a:solidFill>
                  <a:srgbClr val="0070C0"/>
                </a:solidFill>
              </a:rPr>
              <a:t>→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示</a:t>
            </a:r>
            <a:r>
              <a:rPr lang="en-US" sz="3600" b="1" dirty="0" smtClean="0">
                <a:solidFill>
                  <a:srgbClr val="0070C0"/>
                </a:solidFill>
              </a:rPr>
              <a:t> 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竹</a:t>
            </a:r>
            <a:r>
              <a:rPr lang="en-US" sz="3600" b="1" dirty="0" smtClean="0">
                <a:solidFill>
                  <a:srgbClr val="0070C0"/>
                </a:solidFill>
              </a:rPr>
              <a:t>+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争</a:t>
            </a:r>
            <a:r>
              <a:rPr lang="en-US" sz="3600" b="1" dirty="0" smtClean="0">
                <a:solidFill>
                  <a:srgbClr val="0070C0"/>
                </a:solidFill>
              </a:rPr>
              <a:t>→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筝</a:t>
            </a:r>
            <a:r>
              <a:rPr lang="en-US" sz="3600" b="1" dirty="0" smtClean="0">
                <a:solidFill>
                  <a:srgbClr val="0070C0"/>
                </a:solidFill>
              </a:rPr>
              <a:t> 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足</a:t>
            </a:r>
            <a:r>
              <a:rPr lang="en-US" sz="3600" b="1" dirty="0" smtClean="0">
                <a:solidFill>
                  <a:srgbClr val="0070C0"/>
                </a:solidFill>
              </a:rPr>
              <a:t>+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宗</a:t>
            </a:r>
            <a:r>
              <a:rPr lang="en-US" sz="3600" b="1" dirty="0" smtClean="0">
                <a:solidFill>
                  <a:srgbClr val="0070C0"/>
                </a:solidFill>
              </a:rPr>
              <a:t>→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踪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398" y="2112949"/>
            <a:ext cx="85120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想一想：</a:t>
            </a:r>
            <a:endParaRPr lang="en-US" altLang="zh-CN" sz="36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①风娃娃做了哪些事情？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②这些事哪几件是好事，哪几件是坏事？</a:t>
            </a:r>
            <a:endParaRPr lang="zh-CN" alt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1662" y="312618"/>
            <a:ext cx="6422553" cy="33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车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chē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笔顺</a:t>
            </a:r>
            <a:r>
              <a:rPr lang="zh-CN" altLang="en-US" sz="4800"/>
              <a:t>：</a:t>
            </a:r>
            <a:endParaRPr lang="zh-CN" altLang="en-US" sz="48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426" y="4886775"/>
            <a:ext cx="5534114" cy="19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1962</Words>
  <Application>WPS 演示</Application>
  <PresentationFormat>自定义</PresentationFormat>
  <Paragraphs>200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</vt:lpstr>
      <vt:lpstr>宋体</vt:lpstr>
      <vt:lpstr>Wingdings</vt:lpstr>
      <vt:lpstr>楷体</vt:lpstr>
      <vt:lpstr>黑体</vt:lpstr>
      <vt:lpstr>楷体_GB2312</vt:lpstr>
      <vt:lpstr>Calibri</vt:lpstr>
      <vt:lpstr>微软雅黑</vt:lpstr>
      <vt:lpstr>Arial Unicode MS</vt:lpstr>
      <vt:lpstr>Calibri Light</vt:lpstr>
      <vt:lpstr>新宋体</vt:lpstr>
      <vt:lpstr>幼圆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69</cp:revision>
  <dcterms:created xsi:type="dcterms:W3CDTF">2016-12-11T09:55:00Z</dcterms:created>
  <dcterms:modified xsi:type="dcterms:W3CDTF">2017-08-25T05:18:06Z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