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11" r:id="rId15"/>
    <p:sldId id="327" r:id="rId16"/>
    <p:sldId id="320" r:id="rId17"/>
    <p:sldId id="318" r:id="rId18"/>
    <p:sldId id="336" r:id="rId19"/>
    <p:sldId id="347" r:id="rId20"/>
    <p:sldId id="378" r:id="rId21"/>
    <p:sldId id="379" r:id="rId22"/>
    <p:sldId id="380" r:id="rId23"/>
    <p:sldId id="381" r:id="rId24"/>
    <p:sldId id="369" r:id="rId25"/>
    <p:sldId id="314" r:id="rId26"/>
    <p:sldId id="285" r:id="rId27"/>
    <p:sldId id="287" r:id="rId2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68" y="-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3541" y="359229"/>
            <a:ext cx="4467251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6355" y="391886"/>
            <a:ext cx="470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22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、狐狸分奶酪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6078" y="1069675"/>
            <a:ext cx="4343945" cy="355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1463039" y="1131570"/>
            <a:ext cx="2992583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咬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64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yǎo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6956" y="5052742"/>
            <a:ext cx="8136507" cy="155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第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smtClean="0"/>
              <a:t> d ì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943" y="4333875"/>
            <a:ext cx="814126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公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gōng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498" y="4867725"/>
            <a:ext cx="5152755" cy="18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9258" y="1749530"/>
            <a:ext cx="11538066" cy="24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 dirty="0" smtClean="0"/>
              <a:t>   狐狸分奶酪</a:t>
            </a:r>
            <a:endParaRPr lang="en-US" altLang="zh-CN" sz="44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/>
              <a:t>                    奶       始       吵       仔       急        咬       第       公</a:t>
            </a:r>
            <a:endParaRPr lang="en-US" altLang="zh-C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85835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55568" y="1421651"/>
            <a:ext cx="108605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一、给画线的字选择正确的读音。 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奶</a:t>
            </a:r>
            <a:r>
              <a:rPr lang="zh-CN" altLang="en-US" sz="2800" dirty="0" smtClean="0">
                <a:latin typeface="+mn-ea"/>
              </a:rPr>
              <a:t>（</a:t>
            </a:r>
            <a:r>
              <a:rPr lang="en-US" altLang="zh-CN" sz="2800" dirty="0" err="1" smtClean="0">
                <a:solidFill>
                  <a:srgbClr val="0070C0"/>
                </a:solidFill>
                <a:latin typeface="+mn-ea"/>
              </a:rPr>
              <a:t>nǎi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en-US" altLang="zh-CN" sz="2800" dirty="0" err="1" smtClean="0">
                <a:latin typeface="+mn-ea"/>
              </a:rPr>
              <a:t>lài</a:t>
            </a:r>
            <a:r>
              <a:rPr lang="zh-CN" altLang="en-US" sz="2800" dirty="0" smtClean="0">
                <a:latin typeface="+mn-ea"/>
              </a:rPr>
              <a:t>）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酪             开始（</a:t>
            </a:r>
            <a:r>
              <a:rPr lang="en-US" altLang="zh-CN" sz="2800" dirty="0" err="1" smtClean="0">
                <a:latin typeface="+mn-ea"/>
              </a:rPr>
              <a:t>sì</a:t>
            </a:r>
            <a:r>
              <a:rPr lang="en-US" altLang="zh-CN" sz="2800" dirty="0" smtClean="0">
                <a:latin typeface="+mn-ea"/>
              </a:rPr>
              <a:t>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+mn-ea"/>
              </a:rPr>
              <a:t>shǐ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 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  公</a:t>
            </a:r>
            <a:r>
              <a:rPr lang="zh-CN" altLang="en-US" sz="2800" dirty="0" smtClean="0">
                <a:latin typeface="+mn-ea"/>
              </a:rPr>
              <a:t>（</a:t>
            </a:r>
            <a:r>
              <a:rPr lang="en-US" altLang="zh-CN" sz="2800" dirty="0" err="1" smtClean="0">
                <a:solidFill>
                  <a:srgbClr val="0070C0"/>
                </a:solidFill>
                <a:latin typeface="+mn-ea"/>
              </a:rPr>
              <a:t>gōng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en-US" altLang="zh-CN" sz="2800" dirty="0" err="1" smtClean="0">
                <a:latin typeface="+mn-ea"/>
              </a:rPr>
              <a:t>góng</a:t>
            </a:r>
            <a:r>
              <a:rPr lang="zh-CN" altLang="en-US" sz="2800" dirty="0" smtClean="0">
                <a:latin typeface="+mn-ea"/>
              </a:rPr>
              <a:t>）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平           第（</a:t>
            </a:r>
            <a:r>
              <a:rPr lang="en-US" altLang="zh-CN" sz="2800" dirty="0" err="1" smtClean="0">
                <a:solidFill>
                  <a:srgbClr val="0070C0"/>
                </a:solidFill>
                <a:latin typeface="+mn-ea"/>
              </a:rPr>
              <a:t>dì</a:t>
            </a:r>
            <a:r>
              <a:rPr lang="en-US" altLang="zh-CN" sz="2800" dirty="0" smtClean="0">
                <a:latin typeface="+mn-ea"/>
              </a:rPr>
              <a:t>    </a:t>
            </a:r>
            <a:r>
              <a:rPr lang="en-US" altLang="zh-CN" sz="2800" dirty="0" err="1" smtClean="0">
                <a:latin typeface="+mn-ea"/>
              </a:rPr>
              <a:t>dǐ</a:t>
            </a:r>
            <a:r>
              <a:rPr lang="en-US" altLang="zh-CN" sz="2800" dirty="0" smtClean="0">
                <a:latin typeface="+mn-ea"/>
              </a:rPr>
              <a:t>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）一个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二、用画横线的部分造句。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于是，狐狸在那半块上咬了一口，结果第一个半块又大了点儿。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u="sng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他每天都第一个到教室。</a:t>
            </a:r>
            <a:endParaRPr lang="en-US" altLang="zh-CN" sz="2800" u="sng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2.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小熊，我分得可公平啦！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u="sng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我当评委课公平啦！</a:t>
            </a:r>
            <a:endParaRPr lang="en-US" altLang="zh-CN" sz="2800" u="sng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0215" y="1351023"/>
            <a:ext cx="5593332" cy="427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1" y="295275"/>
            <a:ext cx="3087682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489151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读题导入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55411" y="1935628"/>
            <a:ext cx="5963425" cy="364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狐假虎威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》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里的狐狸很狡猾，今天我们继续学习一篇关于狐狸的课文，里面的狐狸同样很狡猾！除了狐狸，故事的主人公还有谁呢？</a:t>
            </a:r>
            <a:endParaRPr lang="en-US" altLang="zh-CN" sz="3000" b="1" dirty="0" smtClean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3593" y="1949121"/>
            <a:ext cx="4642083" cy="35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0162" y="3276565"/>
            <a:ext cx="7505922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/>
              <a:t>思考：</a:t>
            </a:r>
            <a:endParaRPr lang="en-US" altLang="zh-CN" sz="32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这块奶酪是谁的？最后奶酪去哪里了？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0787" y="972268"/>
            <a:ext cx="4800794" cy="33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4500" y="1720520"/>
            <a:ext cx="5724127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学习第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1～4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自然段：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这块奶酪是谁的？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课文哪一个自然段告诉我们了？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469" y="1719982"/>
            <a:ext cx="4541897" cy="36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860" y="1720520"/>
            <a:ext cx="10765767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“熊哥哥和熊弟弟在路上捡到了一块奶酪，高兴极了。可是，他们不知道怎么分这块奶酪，小哥儿俩开始拌起嘴来。”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“拌嘴”是什么意思？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描述两只小熊发生了什么事情？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925" y="1624916"/>
            <a:ext cx="11308080" cy="389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6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12</a:t>
            </a:r>
            <a:r>
              <a:rPr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8</a:t>
            </a:r>
            <a:r>
              <a:rPr lang="zh-CN" altLang="en-US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个生字。</a:t>
            </a:r>
            <a:r>
              <a:rPr lang="zh-CN" altLang="en-US" sz="2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2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6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能</a:t>
            </a:r>
            <a:r>
              <a:rPr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正确</a:t>
            </a:r>
            <a:r>
              <a:rPr sz="2600" b="1" dirty="0">
                <a:latin typeface="楷体_GB2312" pitchFamily="49" charset="-122"/>
                <a:ea typeface="楷体_GB2312" pitchFamily="49" charset="-122"/>
                <a:cs typeface="+mn-ea"/>
              </a:rPr>
              <a:t>、</a:t>
            </a:r>
            <a:r>
              <a:rPr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流利地朗读课文。</a:t>
            </a:r>
            <a:r>
              <a:rPr sz="2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  <a:endParaRPr sz="2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6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理解课文内容，知道小熊和狐狸所扮演的角色，形成正确的价值观，明白对待亲人，朋友不能斤斤计较，懂得不能损害他人的利益。</a:t>
            </a:r>
            <a:r>
              <a:rPr sz="26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难点）</a:t>
            </a:r>
            <a:endParaRPr sz="26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0409" y="2772942"/>
            <a:ext cx="1105525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大声朗读，思考狐狸是怎么分奶酪的？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两只小熊对狐狸分奶酪的结果满意吗？从文中哪里可以看出来？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最后奶酪去哪里了？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4429" y="218986"/>
            <a:ext cx="3765520" cy="30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精读课文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0409" y="2289863"/>
            <a:ext cx="1105525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/>
              <a:t>小组讨论以下问题：</a:t>
            </a:r>
            <a:endParaRPr lang="en-US" altLang="zh-CN" sz="36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这是一只怎样的狐狸？你有什么想对狐狸和小熊说的？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奶酪是小熊的，最后却别狐狸吃了，你怎么看待这样的行为？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4429" y="218986"/>
            <a:ext cx="3765520" cy="30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角色扮演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54845" y="1412238"/>
            <a:ext cx="4693668" cy="465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41872" y="2294627"/>
            <a:ext cx="4779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分小组分角色表演。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注意小熊和狐狸的神态。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05317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课堂延伸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82541" y="2027665"/>
            <a:ext cx="89004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在生活中你身边是不是也发生过类似的事情？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大家一起说一说。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0070C0"/>
                </a:solidFill>
              </a:rPr>
              <a:t>如果你的“奶酪”别别人吃了，你会怎么做？</a:t>
            </a:r>
            <a:endParaRPr lang="en-US" altLang="zh-CN" sz="32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5" y="1916773"/>
            <a:ext cx="6874078" cy="29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2968" y="1300969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056" y="1341407"/>
            <a:ext cx="10774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一、我会组词。</a:t>
            </a:r>
            <a:endParaRPr lang="en-US" altLang="zh-CN" sz="26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始（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开始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起始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始终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帮（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帮忙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帮助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帮手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便（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方便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便利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便于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整（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整个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整数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 （</a:t>
            </a:r>
            <a:r>
              <a:rPr lang="zh-CN" altLang="en-US" sz="26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完整</a:t>
            </a:r>
            <a:r>
              <a:rPr lang="zh-CN" altLang="en-US" sz="26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en-US" altLang="zh-CN" sz="26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二、我会回家和父母说说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狐狸分奶酪</a:t>
            </a:r>
            <a:r>
              <a:rPr lang="en-US" altLang="zh-CN" sz="26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</a:rPr>
              <a:t>的故事。</a:t>
            </a:r>
            <a:endParaRPr lang="zh-CN" altLang="en-US" sz="2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457" y="1282012"/>
            <a:ext cx="5321986" cy="40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54845" y="1412238"/>
            <a:ext cx="4693668" cy="465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90114" y="2380891"/>
            <a:ext cx="4779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点击右边，播放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狐狸分奶酪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》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的视频动画。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奶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nǎi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3388" y="4742191"/>
            <a:ext cx="7044906" cy="204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始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255202" y="1383030"/>
            <a:ext cx="251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 </a:t>
            </a:r>
            <a:r>
              <a:rPr lang="en-US" altLang="zh-CN" sz="4800" b="1" dirty="0" err="1" smtClean="0"/>
              <a:t>shǐ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131" y="5043217"/>
            <a:ext cx="8274869" cy="15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吵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chǎo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040" y="4974207"/>
            <a:ext cx="7829173" cy="165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仔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10616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zǎi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5660" y="4964681"/>
            <a:ext cx="5965705" cy="17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急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  </a:t>
            </a:r>
            <a:r>
              <a:rPr lang="en-US" altLang="zh-CN" sz="4800" b="1" dirty="0" err="1" smtClean="0"/>
              <a:t>jí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6959" y="4975105"/>
            <a:ext cx="8240754" cy="16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WPS 演示</Application>
  <PresentationFormat>自定义</PresentationFormat>
  <Paragraphs>155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84</cp:revision>
  <dcterms:created xsi:type="dcterms:W3CDTF">2016-12-11T09:55:00Z</dcterms:created>
  <dcterms:modified xsi:type="dcterms:W3CDTF">2017-08-25T05:14:20Z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