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11" r:id="rId15"/>
    <p:sldId id="359" r:id="rId16"/>
    <p:sldId id="385" r:id="rId17"/>
    <p:sldId id="320" r:id="rId18"/>
    <p:sldId id="386" r:id="rId19"/>
    <p:sldId id="376" r:id="rId20"/>
    <p:sldId id="318" r:id="rId21"/>
    <p:sldId id="336" r:id="rId22"/>
    <p:sldId id="347" r:id="rId23"/>
    <p:sldId id="362" r:id="rId24"/>
    <p:sldId id="363" r:id="rId25"/>
    <p:sldId id="364" r:id="rId26"/>
    <p:sldId id="387" r:id="rId27"/>
    <p:sldId id="314" r:id="rId28"/>
    <p:sldId id="348" r:id="rId29"/>
    <p:sldId id="285" r:id="rId30"/>
    <p:sldId id="287" r:id="rId3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9593" autoAdjust="0"/>
  </p:normalViewPr>
  <p:slideViewPr>
    <p:cSldViewPr snapToGrid="0">
      <p:cViewPr varScale="1">
        <p:scale>
          <a:sx n="37" d="100"/>
          <a:sy n="37" d="100"/>
        </p:scale>
        <p:origin x="-6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G:\1486050450(1).png1486050450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63542" y="359229"/>
            <a:ext cx="3460314" cy="11982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96356" y="391886"/>
            <a:ext cx="3544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</a:rPr>
              <a:t>21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</a:rPr>
              <a:t>、雪孩子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6078" y="1097280"/>
            <a:ext cx="3374649" cy="7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副标题 2"/>
          <p:cNvSpPr txBox="1"/>
          <p:nvPr/>
        </p:nvSpPr>
        <p:spPr bwMode="auto">
          <a:xfrm>
            <a:off x="665017" y="1131570"/>
            <a:ext cx="2992583" cy="4368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人教版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年级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</a:rPr>
              <a:t>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册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谁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</a:t>
            </a:r>
            <a:r>
              <a:rPr lang="en-US" altLang="zh-CN" sz="4800" b="1" dirty="0" err="1" smtClean="0"/>
              <a:t>shuí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609" y="4333875"/>
            <a:ext cx="8457391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轻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qīng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6623" y="4934939"/>
            <a:ext cx="8435377" cy="169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汽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  q ì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3723" y="4969445"/>
            <a:ext cx="7936818" cy="167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59711" y="1438979"/>
            <a:ext cx="6619127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4800" b="1" dirty="0" smtClean="0"/>
              <a:t>   雪孩子</a:t>
            </a:r>
            <a:endParaRPr lang="en-US" altLang="zh-CN" sz="4800" b="1" dirty="0" smtClean="0"/>
          </a:p>
          <a:p>
            <a:pPr>
              <a:lnSpc>
                <a:spcPct val="250000"/>
              </a:lnSpc>
            </a:pPr>
            <a:r>
              <a:rPr lang="zh-CN" altLang="en-US" sz="36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雪孩子         小白兔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1141" y="1996622"/>
            <a:ext cx="9953418" cy="3438019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9591" y="2173148"/>
            <a:ext cx="1010200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/>
              <a:t>一、我会写词语。</a:t>
            </a:r>
            <a:endParaRPr lang="en-US" altLang="zh-CN" sz="2600" b="1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</a:t>
            </a:r>
            <a:r>
              <a:rPr lang="en-US" altLang="zh-CN" sz="2600" dirty="0" err="1" smtClean="0"/>
              <a:t>chàng</a:t>
            </a:r>
            <a:r>
              <a:rPr lang="en-US" altLang="zh-CN" sz="2600" dirty="0" smtClean="0"/>
              <a:t>  </a:t>
            </a:r>
            <a:r>
              <a:rPr lang="en-US" altLang="zh-CN" sz="2600" dirty="0" err="1" smtClean="0"/>
              <a:t>gē</a:t>
            </a:r>
            <a:r>
              <a:rPr lang="en-US" altLang="zh-CN" sz="2600" dirty="0" smtClean="0"/>
              <a:t>                             </a:t>
            </a:r>
            <a:r>
              <a:rPr lang="en-US" altLang="zh-CN" sz="2600" dirty="0" err="1" smtClean="0"/>
              <a:t>gǎn</a:t>
            </a:r>
            <a:r>
              <a:rPr lang="en-US" altLang="zh-CN" sz="2600" dirty="0" smtClean="0"/>
              <a:t>   </a:t>
            </a:r>
            <a:r>
              <a:rPr lang="en-US" altLang="zh-CN" sz="2600" dirty="0" err="1" smtClean="0"/>
              <a:t>ku</a:t>
            </a:r>
            <a:r>
              <a:rPr lang="en-US" altLang="zh-CN" sz="2600" dirty="0" smtClean="0"/>
              <a:t> </a:t>
            </a:r>
            <a:r>
              <a:rPr lang="en-US" altLang="zh-CN" sz="2600" dirty="0" err="1" smtClean="0"/>
              <a:t>ài</a:t>
            </a:r>
            <a:r>
              <a:rPr lang="en-US" altLang="zh-CN" sz="2600" dirty="0" smtClean="0"/>
              <a:t>                         </a:t>
            </a:r>
            <a:r>
              <a:rPr lang="en-US" altLang="zh-CN" sz="2600" dirty="0" err="1" smtClean="0"/>
              <a:t>páng</a:t>
            </a:r>
            <a:r>
              <a:rPr lang="en-US" altLang="zh-CN" sz="2600" dirty="0" smtClean="0"/>
              <a:t>  </a:t>
            </a:r>
            <a:r>
              <a:rPr lang="en-US" altLang="zh-CN" sz="2600" dirty="0" err="1" smtClean="0"/>
              <a:t>biān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</a:t>
            </a:r>
            <a:r>
              <a:rPr lang="zh-CN" altLang="en-US" sz="2600" dirty="0" smtClean="0"/>
              <a:t>（唱    歌）                        （赶     快）                     （旁     边）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         </a:t>
            </a:r>
            <a:r>
              <a:rPr lang="en-US" altLang="zh-CN" sz="2600" dirty="0" err="1" smtClean="0"/>
              <a:t>hún</a:t>
            </a:r>
            <a:r>
              <a:rPr lang="en-US" altLang="zh-CN" sz="2600" dirty="0" smtClean="0"/>
              <a:t>  </a:t>
            </a:r>
            <a:r>
              <a:rPr lang="en-US" altLang="zh-CN" sz="2600" dirty="0" err="1" smtClean="0"/>
              <a:t>shēn</a:t>
            </a:r>
            <a:r>
              <a:rPr lang="en-US" altLang="zh-CN" sz="2600" dirty="0" smtClean="0"/>
              <a:t>                            </a:t>
            </a:r>
            <a:r>
              <a:rPr lang="en-US" altLang="zh-CN" sz="2600" dirty="0" err="1" smtClean="0"/>
              <a:t>hěn</a:t>
            </a:r>
            <a:r>
              <a:rPr lang="en-US" altLang="zh-CN" sz="2600" dirty="0" smtClean="0"/>
              <a:t>   </a:t>
            </a:r>
            <a:r>
              <a:rPr lang="en-US" altLang="zh-CN" sz="2600" dirty="0" err="1" smtClean="0"/>
              <a:t>qīng</a:t>
            </a:r>
            <a:r>
              <a:rPr lang="en-US" altLang="zh-CN" sz="2600" dirty="0" smtClean="0"/>
              <a:t>                          </a:t>
            </a:r>
            <a:r>
              <a:rPr lang="en-US" altLang="zh-CN" sz="2600" dirty="0" err="1" smtClean="0"/>
              <a:t>shuǐ</a:t>
            </a:r>
            <a:r>
              <a:rPr lang="en-US" altLang="zh-CN" sz="2600" dirty="0" smtClean="0"/>
              <a:t>  </a:t>
            </a:r>
            <a:r>
              <a:rPr lang="en-US" altLang="zh-CN" sz="2600" dirty="0" err="1" smtClean="0"/>
              <a:t>qì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zh-CN" altLang="en-US" sz="2600" dirty="0" smtClean="0"/>
              <a:t>       （浑    身）                        （很     轻）                     （水    汽）</a:t>
            </a:r>
            <a:endParaRPr lang="en-US" altLang="zh-CN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8061" y="1444532"/>
            <a:ext cx="11180617" cy="497101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017" y="1569299"/>
            <a:ext cx="109561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b="1" dirty="0" smtClean="0"/>
              <a:t>二、我会选（选字填空）。</a:t>
            </a:r>
            <a:endParaRPr lang="en-US" altLang="zh-CN" sz="2600" b="1" dirty="0" smtClean="0"/>
          </a:p>
          <a:p>
            <a:pPr>
              <a:lnSpc>
                <a:spcPct val="200000"/>
              </a:lnSpc>
            </a:pPr>
            <a:r>
              <a:rPr lang="en-US" altLang="zh-CN" sz="2600" dirty="0" smtClean="0"/>
              <a:t>                                       </a:t>
            </a:r>
            <a:r>
              <a:rPr lang="zh-CN" altLang="en-US" sz="2600" dirty="0" smtClean="0"/>
              <a:t>冒           奔            冲           添</a:t>
            </a:r>
            <a:endParaRPr lang="en-US" altLang="zh-CN" sz="2600" dirty="0" smtClean="0"/>
          </a:p>
          <a:p>
            <a:pPr>
              <a:lnSpc>
                <a:spcPct val="200000"/>
              </a:lnSpc>
            </a:pPr>
            <a:r>
              <a:rPr lang="en-US" altLang="zh-CN" sz="2600" dirty="0" smtClean="0"/>
              <a:t>          1</a:t>
            </a:r>
            <a:r>
              <a:rPr lang="zh-CN" altLang="en-US" sz="2600" dirty="0" smtClean="0"/>
              <a:t>、小白兔（</a:t>
            </a:r>
            <a:r>
              <a:rPr lang="zh-CN" altLang="en-US" sz="2600" dirty="0" smtClean="0">
                <a:solidFill>
                  <a:srgbClr val="0070C0"/>
                </a:solidFill>
              </a:rPr>
              <a:t>添</a:t>
            </a:r>
            <a:r>
              <a:rPr lang="zh-CN" altLang="en-US" sz="2600" dirty="0" smtClean="0"/>
              <a:t>）了柴火。</a:t>
            </a:r>
            <a:endParaRPr lang="en-US" altLang="zh-CN" sz="2600" dirty="0" smtClean="0"/>
          </a:p>
          <a:p>
            <a:pPr>
              <a:lnSpc>
                <a:spcPct val="200000"/>
              </a:lnSpc>
            </a:pPr>
            <a:r>
              <a:rPr lang="en-US" altLang="zh-CN" sz="2600" dirty="0" smtClean="0"/>
              <a:t>          2</a:t>
            </a:r>
            <a:r>
              <a:rPr lang="zh-CN" altLang="en-US" sz="2600" dirty="0" smtClean="0"/>
              <a:t>、雪孩子看见从小白兔家的窗户里</a:t>
            </a:r>
            <a:r>
              <a:rPr lang="zh-CN" altLang="en-US" sz="2400" dirty="0" smtClean="0"/>
              <a:t>（</a:t>
            </a:r>
            <a:r>
              <a:rPr lang="zh-CN" altLang="en-US" sz="2400" dirty="0" smtClean="0">
                <a:solidFill>
                  <a:srgbClr val="0070C0"/>
                </a:solidFill>
              </a:rPr>
              <a:t>冒</a:t>
            </a:r>
            <a:r>
              <a:rPr lang="zh-CN" altLang="en-US" sz="2400" dirty="0" smtClean="0"/>
              <a:t>）出黑烟。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 smtClean="0"/>
              <a:t>          3</a:t>
            </a:r>
            <a:r>
              <a:rPr lang="zh-CN" altLang="en-US" sz="2400" dirty="0" smtClean="0"/>
              <a:t>、他一边喊一边向小白兔家（</a:t>
            </a:r>
            <a:r>
              <a:rPr lang="zh-CN" altLang="en-US" sz="2400" dirty="0" smtClean="0">
                <a:solidFill>
                  <a:srgbClr val="0070C0"/>
                </a:solidFill>
              </a:rPr>
              <a:t>奔</a:t>
            </a:r>
            <a:r>
              <a:rPr lang="zh-CN" altLang="en-US" sz="2400" dirty="0" smtClean="0"/>
              <a:t>）去。</a:t>
            </a:r>
            <a:endParaRPr lang="en-US" altLang="zh-CN" sz="2400" dirty="0" smtClean="0"/>
          </a:p>
          <a:p>
            <a:pPr>
              <a:lnSpc>
                <a:spcPct val="200000"/>
              </a:lnSpc>
            </a:pPr>
            <a:r>
              <a:rPr lang="en-US" altLang="zh-CN" sz="2400" dirty="0" smtClean="0"/>
              <a:t>          4</a:t>
            </a:r>
            <a:r>
              <a:rPr lang="zh-CN" altLang="en-US" sz="2400" dirty="0" smtClean="0"/>
              <a:t>、雪孩子（</a:t>
            </a:r>
            <a:r>
              <a:rPr lang="zh-CN" altLang="en-US" sz="2400" dirty="0" smtClean="0">
                <a:solidFill>
                  <a:srgbClr val="0070C0"/>
                </a:solidFill>
              </a:rPr>
              <a:t>冲</a:t>
            </a:r>
            <a:r>
              <a:rPr lang="zh-CN" altLang="en-US" sz="2400" dirty="0" smtClean="0"/>
              <a:t>）进屋里。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 第二课时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58354" y="1084504"/>
            <a:ext cx="4307276" cy="463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990600" y="2264410"/>
            <a:ext cx="1370330" cy="1323474"/>
            <a:chOff x="-955824" y="1697380"/>
            <a:chExt cx="1887537" cy="191343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唱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复习生字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980703" y="4452512"/>
            <a:ext cx="1370330" cy="1323474"/>
            <a:chOff x="-955824" y="1697380"/>
            <a:chExt cx="1887537" cy="1913438"/>
          </a:xfrm>
        </p:grpSpPr>
        <p:pic>
          <p:nvPicPr>
            <p:cNvPr id="5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浑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4" name="组合 7"/>
          <p:cNvGrpSpPr/>
          <p:nvPr/>
        </p:nvGrpSpPr>
        <p:grpSpPr>
          <a:xfrm>
            <a:off x="9961424" y="4514431"/>
            <a:ext cx="1370330" cy="1323474"/>
            <a:chOff x="-955824" y="1697380"/>
            <a:chExt cx="1887537" cy="1913438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汽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8" name="组合 16"/>
          <p:cNvGrpSpPr/>
          <p:nvPr/>
        </p:nvGrpSpPr>
        <p:grpSpPr>
          <a:xfrm>
            <a:off x="7038340" y="2264410"/>
            <a:ext cx="1370330" cy="1323474"/>
            <a:chOff x="-955824" y="1697380"/>
            <a:chExt cx="1887537" cy="1913438"/>
          </a:xfrm>
        </p:grpSpPr>
        <p:pic>
          <p:nvPicPr>
            <p:cNvPr id="18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 eaLnBrk="1" hangingPunct="1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旺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19"/>
          <p:cNvGrpSpPr/>
          <p:nvPr/>
        </p:nvGrpSpPr>
        <p:grpSpPr>
          <a:xfrm>
            <a:off x="6963590" y="4457593"/>
            <a:ext cx="1370330" cy="1323474"/>
            <a:chOff x="-955824" y="1697380"/>
            <a:chExt cx="1887537" cy="1913438"/>
          </a:xfrm>
        </p:grpSpPr>
        <p:pic>
          <p:nvPicPr>
            <p:cNvPr id="21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轻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040505" y="2264410"/>
            <a:ext cx="1370330" cy="1323474"/>
            <a:chOff x="-955824" y="1697380"/>
            <a:chExt cx="1887537" cy="1913438"/>
          </a:xfrm>
        </p:grpSpPr>
        <p:pic>
          <p:nvPicPr>
            <p:cNvPr id="2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赶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0599" y="1557655"/>
            <a:ext cx="10630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 smtClean="0">
                <a:sym typeface="+mn-ea"/>
              </a:rPr>
              <a:t>chàng</a:t>
            </a:r>
            <a:r>
              <a:rPr lang="en-US" altLang="zh-CN" sz="4000" b="1" dirty="0" smtClean="0">
                <a:sym typeface="+mn-ea"/>
              </a:rPr>
              <a:t>                 </a:t>
            </a:r>
            <a:r>
              <a:rPr lang="en-US" altLang="zh-CN" sz="4000" b="1" dirty="0" err="1" smtClean="0">
                <a:sym typeface="+mn-ea"/>
              </a:rPr>
              <a:t>gǎn</a:t>
            </a:r>
            <a:r>
              <a:rPr lang="en-US" altLang="zh-CN" sz="4000" b="1" dirty="0" smtClean="0">
                <a:sym typeface="+mn-ea"/>
              </a:rPr>
              <a:t>                  </a:t>
            </a:r>
            <a:r>
              <a:rPr lang="en-US" altLang="zh-CN" sz="4000" b="1" dirty="0" err="1" smtClean="0">
                <a:sym typeface="+mn-ea"/>
              </a:rPr>
              <a:t>wàng</a:t>
            </a:r>
            <a:r>
              <a:rPr lang="en-US" altLang="zh-CN" sz="4000" b="1" dirty="0" smtClean="0">
                <a:sym typeface="+mn-ea"/>
              </a:rPr>
              <a:t>                 </a:t>
            </a:r>
            <a:r>
              <a:rPr lang="en-US" altLang="zh-CN" sz="4000" b="1" dirty="0" err="1" smtClean="0">
                <a:sym typeface="+mn-ea"/>
              </a:rPr>
              <a:t>páng</a:t>
            </a:r>
            <a:endParaRPr lang="zh-CN" altLang="en-US" sz="40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966159" y="3763010"/>
            <a:ext cx="1031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ym typeface="+mn-ea"/>
              </a:rPr>
              <a:t>  </a:t>
            </a:r>
            <a:r>
              <a:rPr lang="en-US" altLang="zh-CN" sz="4000" b="1" dirty="0" err="1" smtClean="0">
                <a:sym typeface="+mn-ea"/>
              </a:rPr>
              <a:t>hún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shuí</a:t>
            </a:r>
            <a:r>
              <a:rPr lang="en-US" altLang="zh-CN" sz="4000" b="1" dirty="0" smtClean="0">
                <a:sym typeface="+mn-ea"/>
              </a:rPr>
              <a:t>                 </a:t>
            </a:r>
            <a:r>
              <a:rPr lang="en-US" altLang="zh-CN" sz="4000" b="1" dirty="0" err="1" smtClean="0">
                <a:sym typeface="+mn-ea"/>
              </a:rPr>
              <a:t>qīng</a:t>
            </a:r>
            <a:r>
              <a:rPr lang="en-US" altLang="zh-CN" sz="4000" b="1" dirty="0" smtClean="0">
                <a:sym typeface="+mn-ea"/>
              </a:rPr>
              <a:t>                    </a:t>
            </a:r>
            <a:r>
              <a:rPr lang="en-US" altLang="zh-CN" sz="4000" b="1" dirty="0" err="1" smtClean="0">
                <a:sym typeface="+mn-ea"/>
              </a:rPr>
              <a:t>qì</a:t>
            </a:r>
            <a:endParaRPr lang="en-US" altLang="zh-CN" sz="4000" b="1" dirty="0">
              <a:sym typeface="+mn-ea"/>
            </a:endParaRPr>
          </a:p>
        </p:txBody>
      </p:sp>
      <p:grpSp>
        <p:nvGrpSpPr>
          <p:cNvPr id="15" name="组合 16"/>
          <p:cNvGrpSpPr/>
          <p:nvPr/>
        </p:nvGrpSpPr>
        <p:grpSpPr>
          <a:xfrm>
            <a:off x="9949180" y="2294890"/>
            <a:ext cx="1370330" cy="1323474"/>
            <a:chOff x="-955824" y="1697380"/>
            <a:chExt cx="1887537" cy="1913438"/>
          </a:xfrm>
        </p:grpSpPr>
        <p:pic>
          <p:nvPicPr>
            <p:cNvPr id="34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旁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8" name="组合 19"/>
          <p:cNvGrpSpPr/>
          <p:nvPr/>
        </p:nvGrpSpPr>
        <p:grpSpPr>
          <a:xfrm>
            <a:off x="4096744" y="4454717"/>
            <a:ext cx="1370330" cy="1323474"/>
            <a:chOff x="-955824" y="1697380"/>
            <a:chExt cx="1887537" cy="1913438"/>
          </a:xfrm>
        </p:grpSpPr>
        <p:pic>
          <p:nvPicPr>
            <p:cNvPr id="29" name="图片 2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4"/>
            <p:cNvSpPr txBox="1"/>
            <p:nvPr/>
          </p:nvSpPr>
          <p:spPr>
            <a:xfrm>
              <a:off x="-781453" y="1697431"/>
              <a:ext cx="1539600" cy="1913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lvl="0"/>
              <a:r>
                <a:rPr lang="zh-CN" altLang="en-US" sz="8000" b="1" dirty="0" smtClean="0">
                  <a:latin typeface="楷体_GB2312" pitchFamily="49" charset="-122"/>
                  <a:ea typeface="楷体_GB2312" pitchFamily="49" charset="-122"/>
                </a:rPr>
                <a:t>谁</a:t>
              </a:r>
              <a:endParaRPr lang="zh-CN" altLang="en-US" sz="8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59" y="295275"/>
            <a:ext cx="3001417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导入新课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0" name="图片 9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2055" y="5092700"/>
            <a:ext cx="1871345" cy="17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2946" y="5244182"/>
            <a:ext cx="60055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兔妈妈堆了一个漂亮的雪孩子。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2383" y="1713061"/>
            <a:ext cx="4708854" cy="357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794" y="1713960"/>
            <a:ext cx="3814673" cy="357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3122815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1" y="531495"/>
            <a:ext cx="2354579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解读课文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7752" y="1490213"/>
            <a:ext cx="2720286" cy="20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4803" y="1484281"/>
            <a:ext cx="2639952" cy="20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6755" y="1462268"/>
            <a:ext cx="2610211" cy="20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6478" y="1467030"/>
            <a:ext cx="2678266" cy="201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10" y="3894917"/>
            <a:ext cx="2799992" cy="20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87767" y="3941912"/>
            <a:ext cx="2649314" cy="19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6501" y="3919897"/>
            <a:ext cx="2701235" cy="198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42484" y="3905609"/>
            <a:ext cx="2592957" cy="201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4-1511110949340-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7485" y="4925695"/>
            <a:ext cx="2947035" cy="1943735"/>
          </a:xfrm>
          <a:prstGeom prst="rect">
            <a:avLst/>
          </a:prstGeom>
        </p:spPr>
      </p:pic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教学目标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016" y="1900961"/>
            <a:ext cx="10309094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  <a:cs typeface="+mn-ea"/>
              </a:rPr>
              <a:t>1.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认识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15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</a:t>
            </a:r>
            <a:r>
              <a:rPr 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会写</a:t>
            </a:r>
            <a:r>
              <a:rPr lang="en-US" altLang="zh-CN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8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个生字。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（重点）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2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正确、流利、有感情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地朗读课文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，了解课文内容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。</a:t>
            </a:r>
            <a:r>
              <a:rPr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（</a:t>
            </a:r>
            <a:r>
              <a:rPr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</a:rPr>
              <a:t>重点）</a:t>
            </a:r>
            <a:endParaRPr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>
              <a:lnSpc>
                <a:spcPct val="250000"/>
              </a:lnSpc>
            </a:pPr>
            <a:r>
              <a:rPr sz="2800" b="1" dirty="0">
                <a:latin typeface="楷体_GB2312" pitchFamily="49" charset="-122"/>
                <a:ea typeface="楷体_GB2312" pitchFamily="49" charset="-122"/>
                <a:cs typeface="+mn-ea"/>
              </a:rPr>
              <a:t>3</a:t>
            </a:r>
            <a:r>
              <a:rPr 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.</a:t>
            </a: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知道雪会变成云，体会雪孩子的优秀品质。</a:t>
            </a:r>
            <a:r>
              <a:rPr sz="2800" b="1" dirty="0" smtClean="0">
                <a:latin typeface="楷体_GB2312" pitchFamily="49" charset="-122"/>
                <a:ea typeface="楷体_GB2312" pitchFamily="49" charset="-122"/>
                <a:cs typeface="+mn-ea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n-ea"/>
                <a:sym typeface="+mn-ea"/>
              </a:rPr>
              <a:t>难点）</a:t>
            </a:r>
            <a:endParaRPr sz="2800" b="1" dirty="0"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2766" y="2262098"/>
            <a:ext cx="5762759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200" b="1" dirty="0" smtClean="0"/>
              <a:t>第一幅图除了课文的描写外，你还能用其他的语气来描述吗？</a:t>
            </a:r>
            <a:endParaRPr lang="en-US" altLang="zh-CN" sz="3200" b="1" dirty="0" smtClean="0"/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9747" y="1856207"/>
            <a:ext cx="47529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8573" y="5589917"/>
            <a:ext cx="917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70C0"/>
                </a:solidFill>
              </a:rPr>
              <a:t>下了好几天的大雪，天地间一片白茫茫。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7956" y="4750431"/>
            <a:ext cx="3702723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观察第二幅图，回答兔妈妈堆雪人的原因。</a:t>
            </a:r>
            <a:endParaRPr lang="en-US" altLang="zh-CN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254" y="1794295"/>
            <a:ext cx="2823596" cy="28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9596" y="1903382"/>
            <a:ext cx="2482970" cy="27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8145823" y="2398470"/>
            <a:ext cx="3775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观察第三幅图，理解小白兔和雪人玩。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7727" y="4924887"/>
            <a:ext cx="6316370" cy="16882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第四幅图小白兔做了哪几件事情？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这些事后跟后面着火有关吗？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70317" y="1469546"/>
            <a:ext cx="2746075" cy="314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541" y="1621766"/>
            <a:ext cx="3956949" cy="295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8126720" y="5383209"/>
            <a:ext cx="1627369" cy="826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第五幅图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2" name="图片 11" descr="71bOOOPIC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4022" y="2234340"/>
            <a:ext cx="5678015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第六幅图，想象雪孩子看见小白兔家着火了，心里是怎么想的，雪孩子是怎样跑的。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552032" y="1906528"/>
            <a:ext cx="4905366" cy="36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图片 9" descr="71bOOOPIC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539" y="1511291"/>
            <a:ext cx="6504317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</a:rPr>
              <a:t>第七幅图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想象：雪孩子是怎么救小白兔的？他会怎么说？他会怎么做？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雪孩子化了，他变成什么了？用“什么遇热化成什么”的句式说话。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0070C0"/>
                </a:solidFill>
              </a:rPr>
              <a:t>讨论：雪孩子还会回来吗？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90080" y="431321"/>
            <a:ext cx="4634811" cy="308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5844" y="3709358"/>
            <a:ext cx="4633552" cy="277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845526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0077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初读课文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83810" y="5426113"/>
            <a:ext cx="72637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000" b="1" dirty="0" smtClean="0">
                <a:solidFill>
                  <a:srgbClr val="0070C0"/>
                </a:solidFill>
              </a:rPr>
              <a:t>第八幅图：变成一朵美丽的白云</a:t>
            </a:r>
            <a:endParaRPr lang="zh-CN" altLang="en-US" sz="3000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03553" y="1830956"/>
            <a:ext cx="4755601" cy="310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2481" y="1808312"/>
            <a:ext cx="4447408" cy="309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71bOOOPIC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740" y="2231637"/>
            <a:ext cx="10826151" cy="240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5984" y="1570411"/>
            <a:ext cx="10905209" cy="4398126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41872" y="1552576"/>
            <a:ext cx="10575985" cy="424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</a:rPr>
              <a:t>一、照样子，将句子写具体。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雪孩子变成了一朵白云。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    雪孩子变成了一朵白云，一朵美丽的白云。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</a:rPr>
              <a:t>雪孩子飞上了天空。</a:t>
            </a:r>
            <a:endParaRPr lang="en-US" altLang="zh-CN" sz="2800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u="sng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雪孩子飞上了天空，飞上了美丽的天空。</a:t>
            </a:r>
            <a:endParaRPr lang="en-US" altLang="zh-CN" sz="2800" u="sng" dirty="0" smtClean="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课时作业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3" name="图片 32" descr="71bOOOPIC1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966960" y="5387340"/>
            <a:ext cx="1981200" cy="14782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4726" y="1847413"/>
            <a:ext cx="11180617" cy="3690745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297" y="1858993"/>
            <a:ext cx="10774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/>
              <a:t>二、想一想，写一写。</a:t>
            </a:r>
            <a:endParaRPr lang="en-US" altLang="zh-CN" sz="2800" b="1" dirty="0" smtClean="0"/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小白兔望着天上的白云，会说：“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好伙伴，对不起，害得你不能回来了。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我想对雪孩子说：“</a:t>
            </a:r>
            <a:r>
              <a:rPr lang="zh-CN" altLang="en-US" sz="2800" u="sng" dirty="0" smtClean="0">
                <a:solidFill>
                  <a:srgbClr val="0070C0"/>
                </a:solidFill>
              </a:rPr>
              <a:t>你真了不起！</a:t>
            </a:r>
            <a:r>
              <a:rPr lang="zh-CN" altLang="en-US" sz="2800" dirty="0" smtClean="0"/>
              <a:t>”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28255-131223141I0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40" y="577215"/>
            <a:ext cx="9951720" cy="57042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21280" y="3276600"/>
            <a:ext cx="5257800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今天的你们很棒哦！明天继续加油！！</a:t>
            </a:r>
            <a:endParaRPr lang="zh-CN" altLang="en-US" sz="48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08520" y="2758440"/>
            <a:ext cx="402336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charset="-122"/>
                <a:ea typeface="楷体" panose="02010609060101010101" charset="-122"/>
              </a:rPr>
              <a:t>第一</a:t>
            </a:r>
            <a:r>
              <a:rPr lang="zh-CN" altLang="en-US" sz="6000" b="1" dirty="0">
                <a:latin typeface="楷体" panose="02010609060101010101" charset="-122"/>
                <a:ea typeface="楷体" panose="02010609060101010101" charset="-122"/>
              </a:rPr>
              <a:t>课时</a:t>
            </a:r>
            <a:endParaRPr lang="zh-CN" altLang="en-US" sz="60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65387" y="1084502"/>
            <a:ext cx="4445300" cy="47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新课导入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59210" y="1048201"/>
            <a:ext cx="6161046" cy="469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4288" y="2208362"/>
            <a:ext cx="5003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b="1" dirty="0" smtClean="0"/>
              <a:t>雪孩子和小白兔是怎么玩的呢？后来，还发生了什么事呢？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唱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err="1" smtClean="0"/>
              <a:t>chàng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2118" y="4324350"/>
            <a:ext cx="846988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赶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 </a:t>
            </a:r>
            <a:r>
              <a:rPr lang="en-US" altLang="zh-CN" sz="4800" b="1" dirty="0" err="1" smtClean="0"/>
              <a:t>gǎn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7356" y="4314825"/>
            <a:ext cx="847464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旺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wàng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687" y="4981933"/>
            <a:ext cx="8365374" cy="155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旁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páng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2196" y="4305300"/>
            <a:ext cx="8359804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8160" y="295275"/>
            <a:ext cx="2727960" cy="1172845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54380" y="531495"/>
            <a:ext cx="225488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学习生字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" name="图片 1" descr="86958PICi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535" y="5073015"/>
            <a:ext cx="1871345" cy="1765300"/>
          </a:xfrm>
          <a:prstGeom prst="rect">
            <a:avLst/>
          </a:prstGeom>
        </p:spPr>
      </p:pic>
      <p:grpSp>
        <p:nvGrpSpPr>
          <p:cNvPr id="3" name="组合 9"/>
          <p:cNvGrpSpPr/>
          <p:nvPr/>
        </p:nvGrpSpPr>
        <p:grpSpPr>
          <a:xfrm>
            <a:off x="5330508" y="2212340"/>
            <a:ext cx="1887537" cy="1971358"/>
            <a:chOff x="-955824" y="1613560"/>
            <a:chExt cx="1887537" cy="1971358"/>
          </a:xfrm>
        </p:grpSpPr>
        <p:pic>
          <p:nvPicPr>
            <p:cNvPr id="12298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55824" y="1697380"/>
              <a:ext cx="1887537" cy="188753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4"/>
            <p:cNvSpPr txBox="1"/>
            <p:nvPr/>
          </p:nvSpPr>
          <p:spPr>
            <a:xfrm>
              <a:off x="-931463" y="1613560"/>
              <a:ext cx="1838325" cy="19389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1">
              <a:spAutoFit/>
            </a:bodyPr>
            <a:lstStyle/>
            <a:p>
              <a:pPr lvl="0" eaLnBrk="1" hangingPunct="1"/>
              <a:r>
                <a:rPr lang="zh-CN" altLang="en-US" sz="12000" b="1" dirty="0" smtClean="0">
                  <a:latin typeface="楷体_GB2312" pitchFamily="49" charset="-122"/>
                  <a:ea typeface="楷体_GB2312" pitchFamily="49" charset="-122"/>
                </a:rPr>
                <a:t>浑</a:t>
              </a:r>
              <a:endParaRPr lang="zh-CN" altLang="en-US" sz="12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54955" y="1383030"/>
            <a:ext cx="251587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/>
              <a:t> </a:t>
            </a:r>
            <a:r>
              <a:rPr lang="en-US" altLang="zh-CN" sz="4800" b="1" dirty="0" smtClean="0"/>
              <a:t> </a:t>
            </a:r>
            <a:r>
              <a:rPr lang="en-US" altLang="zh-CN" sz="4800" b="1" dirty="0" err="1" smtClean="0"/>
              <a:t>hún</a:t>
            </a:r>
            <a:endParaRPr lang="en-US" altLang="zh-CN" sz="48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2192655" y="5544185"/>
            <a:ext cx="185864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笔顺</a:t>
            </a:r>
            <a:r>
              <a:rPr lang="zh-CN" altLang="en-US" sz="4800" dirty="0"/>
              <a:t>：</a:t>
            </a:r>
            <a:endParaRPr lang="zh-CN" alt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4610" y="4962884"/>
            <a:ext cx="8457390" cy="16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1450</Words>
  <Application>WPS 演示</Application>
  <PresentationFormat>自定义</PresentationFormat>
  <Paragraphs>184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楷体</vt:lpstr>
      <vt:lpstr>黑体</vt:lpstr>
      <vt:lpstr>楷体_GB2312</vt:lpstr>
      <vt:lpstr>Calibri</vt:lpstr>
      <vt:lpstr>微软雅黑</vt:lpstr>
      <vt:lpstr>Arial Unicode MS</vt:lpstr>
      <vt:lpstr>Calibri Light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118</cp:revision>
  <dcterms:created xsi:type="dcterms:W3CDTF">2016-12-11T09:55:00Z</dcterms:created>
  <dcterms:modified xsi:type="dcterms:W3CDTF">2017-08-25T04:01:57Z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