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321" r:id="rId6"/>
    <p:sldId id="323" r:id="rId7"/>
    <p:sldId id="322" r:id="rId8"/>
    <p:sldId id="264" r:id="rId9"/>
    <p:sldId id="310" r:id="rId10"/>
    <p:sldId id="309" r:id="rId11"/>
    <p:sldId id="308" r:id="rId12"/>
    <p:sldId id="307" r:id="rId13"/>
    <p:sldId id="306" r:id="rId14"/>
    <p:sldId id="305" r:id="rId15"/>
    <p:sldId id="324" r:id="rId16"/>
    <p:sldId id="325" r:id="rId17"/>
    <p:sldId id="261" r:id="rId18"/>
    <p:sldId id="313" r:id="rId19"/>
    <p:sldId id="311" r:id="rId20"/>
    <p:sldId id="326" r:id="rId21"/>
    <p:sldId id="327" r:id="rId22"/>
    <p:sldId id="320" r:id="rId23"/>
    <p:sldId id="318" r:id="rId24"/>
    <p:sldId id="328" r:id="rId25"/>
    <p:sldId id="329" r:id="rId26"/>
    <p:sldId id="330" r:id="rId27"/>
    <p:sldId id="331" r:id="rId28"/>
    <p:sldId id="332" r:id="rId29"/>
    <p:sldId id="333" r:id="rId30"/>
    <p:sldId id="274" r:id="rId31"/>
    <p:sldId id="319" r:id="rId32"/>
    <p:sldId id="314" r:id="rId33"/>
    <p:sldId id="285" r:id="rId34"/>
    <p:sldId id="287" r:id="rId3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21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39" d="100"/>
          <a:sy n="39" d="100"/>
        </p:scale>
        <p:origin x="-72" y="-6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2017/7/5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2017/7/5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2017/7/5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2017/7/5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G:\1486050450(1).png1486050450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110605" y="0"/>
            <a:ext cx="5477510" cy="11982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159500" y="0"/>
            <a:ext cx="5163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4800" b="1" dirty="0" smtClean="0">
                <a:latin typeface="楷体" panose="02010609060101010101" charset="-122"/>
                <a:ea typeface="楷体" panose="02010609060101010101" charset="-122"/>
              </a:rPr>
              <a:t>、小蝌蚪找妈妈</a:t>
            </a:r>
            <a:endParaRPr lang="zh-CN" altLang="en-US" sz="4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195378" y="762318"/>
            <a:ext cx="52863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副标题 2"/>
          <p:cNvSpPr txBox="1"/>
          <p:nvPr/>
        </p:nvSpPr>
        <p:spPr bwMode="auto">
          <a:xfrm>
            <a:off x="7735570" y="788670"/>
            <a:ext cx="2820035" cy="4368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人教版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·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</a:rPr>
              <a:t>二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年级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</a:rPr>
              <a:t>上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册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哪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   </a:t>
            </a:r>
            <a:r>
              <a:rPr lang="en-US" altLang="zh-CN" sz="4800" b="1" dirty="0" err="1" smtClean="0"/>
              <a:t>nǎ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0958" y="4389120"/>
            <a:ext cx="7533322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202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>
                  <a:latin typeface="楷体_GB2312" pitchFamily="49" charset="-122"/>
                  <a:ea typeface="楷体_GB2312" pitchFamily="49" charset="-122"/>
                </a:rPr>
                <a:t>宽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  </a:t>
            </a:r>
            <a:r>
              <a:rPr lang="en-US" altLang="zh-CN" sz="4800" b="1" dirty="0" err="1" smtClean="0"/>
              <a:t>kuān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5718" y="4404360"/>
            <a:ext cx="7716202" cy="245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顶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  </a:t>
            </a:r>
            <a:r>
              <a:rPr lang="en-US" altLang="zh-CN" sz="4800" b="1" dirty="0" err="1" smtClean="0"/>
              <a:t>dǐng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4304" y="5229224"/>
            <a:ext cx="7069455" cy="138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肚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   </a:t>
            </a:r>
            <a:r>
              <a:rPr lang="en-US" altLang="zh-CN" sz="4800" b="1" dirty="0" err="1" smtClean="0"/>
              <a:t>dù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6203" y="5209223"/>
            <a:ext cx="660939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202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>
                  <a:latin typeface="楷体_GB2312" pitchFamily="49" charset="-122"/>
                  <a:ea typeface="楷体_GB2312" pitchFamily="49" charset="-122"/>
                </a:rPr>
                <a:t>皮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  </a:t>
            </a:r>
            <a:r>
              <a:rPr lang="en-US" altLang="zh-CN" sz="4800" b="1" dirty="0" smtClean="0"/>
              <a:t>  </a:t>
            </a:r>
            <a:r>
              <a:rPr lang="en-US" altLang="zh-CN" sz="4800" b="1" dirty="0" err="1" smtClean="0"/>
              <a:t>pí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8124" y="5148263"/>
            <a:ext cx="515683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4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孩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 </a:t>
            </a:r>
            <a:r>
              <a:rPr lang="en-US" altLang="zh-CN" sz="4800" b="1" dirty="0" smtClean="0"/>
              <a:t>  </a:t>
            </a:r>
            <a:r>
              <a:rPr lang="en-US" altLang="zh-CN" sz="4800" b="1" dirty="0" err="1" smtClean="0"/>
              <a:t>hái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3808" y="4556760"/>
            <a:ext cx="7651432" cy="230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4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202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跳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   </a:t>
            </a:r>
            <a:r>
              <a:rPr lang="en-US" altLang="zh-CN" sz="4800" b="1" dirty="0" err="1" smtClean="0"/>
              <a:t>tiào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0028" y="4572000"/>
            <a:ext cx="7643811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整体感知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5488940" y="1293495"/>
            <a:ext cx="6242685" cy="2492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dirty="0" smtClean="0"/>
          </a:p>
          <a:p>
            <a:pPr lvl="1">
              <a:lnSpc>
                <a:spcPct val="150000"/>
              </a:lnSpc>
            </a:pPr>
            <a:endParaRPr lang="en-US" altLang="zh-CN" sz="3600" b="1" dirty="0" smtClean="0"/>
          </a:p>
          <a:p>
            <a:endParaRPr lang="zh-CN" altLang="en-US" dirty="0" smtClean="0"/>
          </a:p>
          <a:p>
            <a:pPr lvl="1">
              <a:lnSpc>
                <a:spcPct val="150000"/>
              </a:lnSpc>
            </a:pPr>
            <a:endParaRPr lang="en-US" altLang="zh-CN" sz="3600" b="1" dirty="0" smtClean="0"/>
          </a:p>
          <a:p>
            <a:endParaRPr lang="zh-CN" altLang="en-US" sz="1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278" y="1600199"/>
            <a:ext cx="4897707" cy="462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矩形 11"/>
          <p:cNvSpPr/>
          <p:nvPr/>
        </p:nvSpPr>
        <p:spPr>
          <a:xfrm>
            <a:off x="5486400" y="1294961"/>
            <a:ext cx="63539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、想一想，小蝌蚪是怎么找到妈妈的？</a:t>
            </a:r>
            <a:endParaRPr lang="en-US" altLang="zh-CN" sz="3600" b="1" dirty="0" smtClean="0"/>
          </a:p>
          <a:p>
            <a:pPr lvl="1">
              <a:lnSpc>
                <a:spcPct val="150000"/>
              </a:lnSpc>
            </a:pPr>
            <a:r>
              <a:rPr lang="en-US" altLang="zh-CN" sz="3600" b="1" dirty="0" smtClean="0"/>
              <a:t>2</a:t>
            </a:r>
            <a:r>
              <a:rPr lang="zh-CN" altLang="en-US" sz="3600" b="1" dirty="0" smtClean="0"/>
              <a:t>、从小蝌蚪找妈妈的过程中，说说小蝌蚪身体的变化？</a:t>
            </a:r>
            <a:endParaRPr lang="en-US" altLang="zh-CN" sz="3600" b="1" dirty="0" smtClean="0"/>
          </a:p>
          <a:p>
            <a:pPr marL="0" lvl="1">
              <a:lnSpc>
                <a:spcPct val="150000"/>
              </a:lnSpc>
            </a:pPr>
            <a:r>
              <a:rPr lang="en-US" altLang="zh-CN" sz="3600" b="1" dirty="0" smtClean="0"/>
              <a:t>    3</a:t>
            </a:r>
            <a:r>
              <a:rPr lang="zh-CN" altLang="en-US" sz="3600" b="1" dirty="0" smtClean="0"/>
              <a:t>、说一说，青蛙妈妈是什   </a:t>
            </a:r>
            <a:r>
              <a:rPr lang="zh-CN" altLang="en-US" sz="3600" b="1" dirty="0" smtClean="0"/>
              <a:t> </a:t>
            </a:r>
            <a:endParaRPr lang="en-US" altLang="zh-CN" sz="3600" b="1" dirty="0" smtClean="0"/>
          </a:p>
          <a:p>
            <a:pPr marL="0" lvl="1">
              <a:lnSpc>
                <a:spcPct val="150000"/>
              </a:lnSpc>
            </a:pPr>
            <a:r>
              <a:rPr lang="en-US" altLang="zh-CN" sz="3600" b="1" dirty="0" smtClean="0"/>
              <a:t>   </a:t>
            </a:r>
            <a:r>
              <a:rPr lang="zh-CN" altLang="en-US" sz="3600" b="1" dirty="0" smtClean="0"/>
              <a:t>么</a:t>
            </a:r>
            <a:r>
              <a:rPr lang="zh-CN" altLang="en-US" sz="3600" b="1" dirty="0" smtClean="0"/>
              <a:t>样子的？</a:t>
            </a:r>
            <a:endParaRPr lang="en-US" altLang="zh-CN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课堂总结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33400" y="1478280"/>
            <a:ext cx="11018520" cy="440120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、通过这节课的学习，想一想，说一说下面几个问题：</a:t>
            </a:r>
            <a:endParaRPr lang="en-US" altLang="zh-CN" sz="2800" b="1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zh-CN" altLang="en-US" sz="2800" b="1" dirty="0" smtClean="0"/>
              <a:t>你了解小蝌蚪是怎么找到妈妈的了吗？</a:t>
            </a:r>
            <a:endParaRPr lang="en-US" altLang="zh-CN" sz="2800" b="1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zh-CN" altLang="en-US" sz="2800" b="1" dirty="0" smtClean="0"/>
              <a:t>你认识到在找妈妈过程中小蝌蚪的变化了吗？</a:t>
            </a:r>
            <a:endParaRPr lang="en-US" altLang="zh-CN" sz="2800" b="1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zh-CN" altLang="en-US" sz="2800" b="1" dirty="0" smtClean="0"/>
              <a:t>你体会到小蝌蚪找妈妈的心情了吗？</a:t>
            </a:r>
            <a:endParaRPr lang="en-US" altLang="zh-CN" sz="2800" b="1" dirty="0" smtClean="0"/>
          </a:p>
          <a:p>
            <a:pPr>
              <a:lnSpc>
                <a:spcPct val="200000"/>
              </a:lnSpc>
            </a:pPr>
            <a:r>
              <a:rPr lang="en-US" altLang="zh-CN" sz="2800" b="1" dirty="0" smtClean="0"/>
              <a:t>2</a:t>
            </a:r>
            <a:r>
              <a:rPr lang="zh-CN" altLang="en-US" sz="2800" b="1" dirty="0" smtClean="0"/>
              <a:t>、课后分小组排演课本剧</a:t>
            </a:r>
            <a:r>
              <a:rPr lang="en-US" altLang="zh-CN" sz="2800" b="1" dirty="0" smtClean="0"/>
              <a:t>《</a:t>
            </a:r>
            <a:r>
              <a:rPr lang="zh-CN" altLang="en-US" sz="2800" b="1" dirty="0" smtClean="0"/>
              <a:t>小蝌蚪找妈妈</a:t>
            </a:r>
            <a:r>
              <a:rPr lang="en-US" altLang="zh-CN" sz="2800" b="1" dirty="0" smtClean="0"/>
              <a:t>》</a:t>
            </a:r>
            <a:r>
              <a:rPr lang="zh-CN" altLang="en-US" sz="2800" b="1" dirty="0" smtClean="0"/>
              <a:t>。</a:t>
            </a:r>
            <a:endParaRPr lang="en-US" altLang="zh-CN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板书设计</a:t>
            </a: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41960" y="1012190"/>
            <a:ext cx="11384280" cy="473360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70000"/>
              </a:lnSpc>
            </a:pPr>
            <a:r>
              <a:rPr lang="zh-CN" altLang="en-US" sz="4800" b="1" dirty="0" smtClean="0"/>
              <a:t>小蝌蚪找妈妈</a:t>
            </a:r>
            <a:endParaRPr lang="en-US" altLang="zh-CN" sz="4800" b="1" dirty="0" smtClean="0"/>
          </a:p>
          <a:p>
            <a:pPr>
              <a:lnSpc>
                <a:spcPct val="150000"/>
              </a:lnSpc>
            </a:pPr>
            <a:r>
              <a:rPr lang="en-US" altLang="zh-CN" sz="4000" b="1" dirty="0" smtClean="0"/>
              <a:t>1</a:t>
            </a:r>
            <a:r>
              <a:rPr lang="zh-CN" altLang="en-US" sz="4000" b="1" dirty="0" smtClean="0"/>
              <a:t>、新生字</a:t>
            </a:r>
            <a:endParaRPr lang="en-US" altLang="zh-CN" sz="4000" b="1" dirty="0" smtClean="0"/>
          </a:p>
          <a:p>
            <a:pPr>
              <a:lnSpc>
                <a:spcPct val="200000"/>
              </a:lnSpc>
            </a:pPr>
            <a:r>
              <a:rPr lang="zh-CN" altLang="en-US" sz="4000" b="1" dirty="0" smtClean="0"/>
              <a:t>塘    脑    袋    灰    迎    阿    姨    宽    龟    顶    披    鼓    两    就    宽    顶    肚    皮    孩    跳</a:t>
            </a:r>
            <a:endParaRPr lang="zh-CN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4-1511110949340-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485" y="4925695"/>
            <a:ext cx="2947035" cy="1943735"/>
          </a:xfrm>
          <a:prstGeom prst="rect">
            <a:avLst/>
          </a:prstGeom>
        </p:spPr>
      </p:pic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教学目标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72440" y="1377315"/>
            <a:ext cx="11308080" cy="4612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en-US" altLang="zh-CN" sz="2800" b="1" dirty="0">
                <a:latin typeface="楷体_GB2312" pitchFamily="49" charset="-122"/>
                <a:ea typeface="楷体_GB2312" pitchFamily="49" charset="-122"/>
                <a:cs typeface="+mn-ea"/>
              </a:rPr>
              <a:t>1.</a:t>
            </a:r>
            <a:r>
              <a:rPr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认识</a:t>
            </a:r>
            <a:r>
              <a:rPr 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13</a:t>
            </a:r>
            <a:r>
              <a:rPr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个生字</a:t>
            </a:r>
            <a:r>
              <a:rPr lang="zh-CN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，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会写</a:t>
            </a:r>
            <a:r>
              <a:rPr lang="en-US" altLang="zh-CN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9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个生字，结合语境理解“迎、追”趋向动词的意思，能掌握“披、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鼓、露、甩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”等的用法。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</a:rPr>
              <a:t>（重点）</a:t>
            </a:r>
          </a:p>
          <a:p>
            <a:pPr>
              <a:lnSpc>
                <a:spcPct val="180000"/>
              </a:lnSpc>
            </a:pPr>
            <a:r>
              <a:rPr sz="2800" b="1" dirty="0">
                <a:latin typeface="楷体_GB2312" pitchFamily="49" charset="-122"/>
                <a:ea typeface="楷体_GB2312" pitchFamily="49" charset="-122"/>
                <a:cs typeface="+mn-ea"/>
              </a:rPr>
              <a:t>2</a:t>
            </a:r>
            <a:r>
              <a:rPr lang="en-US" sz="2800" b="1" dirty="0">
                <a:latin typeface="楷体_GB2312" pitchFamily="49" charset="-122"/>
                <a:ea typeface="楷体_GB2312" pitchFamily="49" charset="-122"/>
                <a:cs typeface="+mn-ea"/>
              </a:rPr>
              <a:t>.</a:t>
            </a:r>
            <a:r>
              <a:rPr sz="2800" b="1" dirty="0">
                <a:latin typeface="楷体_GB2312" pitchFamily="49" charset="-122"/>
                <a:ea typeface="楷体_GB2312" pitchFamily="49" charset="-122"/>
                <a:cs typeface="+mn-ea"/>
              </a:rPr>
              <a:t>正确、流利、</a:t>
            </a:r>
            <a:r>
              <a:rPr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有感情地朗读课文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，并通过朗读了解小蝌蚪变成青蛙的过程，感知小蝌蚪身体的变化特点</a:t>
            </a:r>
            <a:r>
              <a:rPr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。</a:t>
            </a:r>
            <a:r>
              <a:rPr sz="2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</a:rPr>
              <a:t>（</a:t>
            </a:r>
            <a:r>
              <a:rPr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</a:rPr>
              <a:t>重点）</a:t>
            </a:r>
          </a:p>
          <a:p>
            <a:pPr>
              <a:lnSpc>
                <a:spcPct val="180000"/>
              </a:lnSpc>
            </a:pPr>
            <a:r>
              <a:rPr sz="2800" b="1" dirty="0">
                <a:latin typeface="楷体_GB2312" pitchFamily="49" charset="-122"/>
                <a:ea typeface="楷体_GB2312" pitchFamily="49" charset="-122"/>
                <a:cs typeface="+mn-ea"/>
              </a:rPr>
              <a:t>3</a:t>
            </a:r>
            <a:r>
              <a:rPr 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.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结合课文和图，培养观察能力和表达能力，并学会复述小蝌蚪找妈妈的故事。</a:t>
            </a:r>
            <a:r>
              <a:rPr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难点）</a:t>
            </a:r>
            <a:endParaRPr sz="2800" b="1" dirty="0">
              <a:latin typeface="楷体_GB2312" pitchFamily="49" charset="-122"/>
              <a:ea typeface="楷体_GB2312" pitchFamily="49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板书设计</a:t>
            </a: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70560" y="1316990"/>
            <a:ext cx="592836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 smtClean="0"/>
              <a:t>2</a:t>
            </a:r>
            <a:r>
              <a:rPr lang="zh-CN" altLang="en-US" sz="4000" b="1" dirty="0" smtClean="0"/>
              <a:t>、小蝌蚪找妈妈的过程</a:t>
            </a:r>
            <a:endParaRPr lang="en-US" altLang="zh-CN" sz="4000" b="1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6338" y="2514600"/>
            <a:ext cx="9186862" cy="362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课时作业</a:t>
            </a: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1055" y="1468582"/>
            <a:ext cx="11180617" cy="4973782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55568" y="1421651"/>
            <a:ext cx="1086057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一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、让父母当评委，练习朗读课文。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二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、我会连。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塘      龟      捕       顶       鼓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en-US" altLang="zh-CN" sz="2400" dirty="0" err="1" smtClean="0">
                <a:latin typeface="楷体" panose="02010609060101010101" charset="-122"/>
                <a:ea typeface="楷体" panose="02010609060101010101" charset="-122"/>
              </a:rPr>
              <a:t>bǔ</a:t>
            </a:r>
            <a:r>
              <a:rPr lang="en-US" altLang="zh-CN" sz="2400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en-US" altLang="zh-CN" sz="2400" dirty="0" smtClean="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en-US" altLang="zh-CN" sz="2400" dirty="0" err="1" smtClean="0">
                <a:latin typeface="楷体" panose="02010609060101010101" charset="-122"/>
                <a:ea typeface="楷体" panose="02010609060101010101" charset="-122"/>
              </a:rPr>
              <a:t>táng</a:t>
            </a:r>
            <a:r>
              <a:rPr lang="en-US" altLang="zh-CN" sz="2400" dirty="0" smtClean="0">
                <a:latin typeface="楷体" panose="02010609060101010101" charset="-122"/>
                <a:ea typeface="楷体" panose="02010609060101010101" charset="-122"/>
              </a:rPr>
              <a:t>      </a:t>
            </a:r>
            <a:r>
              <a:rPr lang="en-US" altLang="zh-CN" sz="2400" dirty="0" err="1" smtClean="0">
                <a:latin typeface="楷体" panose="02010609060101010101" charset="-122"/>
                <a:ea typeface="楷体" panose="02010609060101010101" charset="-122"/>
              </a:rPr>
              <a:t>gǔ</a:t>
            </a:r>
            <a:r>
              <a:rPr lang="en-US" altLang="zh-CN" sz="2400" dirty="0" smtClean="0">
                <a:latin typeface="楷体" panose="02010609060101010101" charset="-122"/>
                <a:ea typeface="楷体" panose="02010609060101010101" charset="-122"/>
              </a:rPr>
              <a:t>      </a:t>
            </a:r>
            <a:r>
              <a:rPr lang="en-US" altLang="zh-CN" sz="2400" dirty="0" smtClean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2400" dirty="0" err="1" smtClean="0">
                <a:latin typeface="楷体" panose="02010609060101010101" charset="-122"/>
                <a:ea typeface="楷体" panose="02010609060101010101" charset="-122"/>
              </a:rPr>
              <a:t>guī</a:t>
            </a:r>
            <a:r>
              <a:rPr lang="en-US" altLang="zh-CN" sz="2400" dirty="0" smtClean="0">
                <a:latin typeface="楷体" panose="02010609060101010101" charset="-122"/>
                <a:ea typeface="楷体" panose="02010609060101010101" charset="-122"/>
              </a:rPr>
              <a:t>      </a:t>
            </a:r>
            <a:r>
              <a:rPr lang="en-US" altLang="zh-CN" sz="2400" dirty="0" err="1" smtClean="0">
                <a:latin typeface="楷体" panose="02010609060101010101" charset="-122"/>
                <a:ea typeface="楷体" panose="02010609060101010101" charset="-122"/>
              </a:rPr>
              <a:t>dǐng</a:t>
            </a:r>
            <a:endParaRPr lang="en-US" altLang="zh-CN" sz="24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三、我会填。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荷叶上 （</a:t>
            </a:r>
            <a:r>
              <a:rPr lang="zh-CN" altLang="en-US" sz="2800" b="1" dirty="0" smtClean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</a:rPr>
              <a:t>蹲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）着一只大青蛙，它（</a:t>
            </a:r>
            <a:r>
              <a:rPr lang="zh-CN" altLang="en-US" sz="2800" b="1" dirty="0" smtClean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</a:rPr>
              <a:t>鼓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）着碧绿的衣服，（</a:t>
            </a:r>
            <a:r>
              <a:rPr lang="zh-CN" altLang="en-US" sz="2800" b="1" dirty="0" smtClean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</a:rPr>
              <a:t>披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）着雪白的肚皮，（</a:t>
            </a:r>
            <a:r>
              <a:rPr lang="zh-CN" altLang="en-US" sz="2800" b="1" dirty="0" smtClean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</a:rPr>
              <a:t>露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）着一对大眼睛，正在捉小飞虫。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745673" y="3394364"/>
            <a:ext cx="1205345" cy="748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1676400" y="3366655"/>
            <a:ext cx="2867891" cy="789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228109" y="3394364"/>
            <a:ext cx="2798618" cy="748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4765964" y="3366655"/>
            <a:ext cx="3006436" cy="775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234545" y="3297382"/>
            <a:ext cx="1537855" cy="803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208520" y="2758440"/>
            <a:ext cx="402336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楷体" panose="02010609060101010101" charset="-122"/>
                <a:ea typeface="楷体" panose="02010609060101010101" charset="-122"/>
              </a:rPr>
              <a:t> 第二课时</a:t>
            </a:r>
            <a:endParaRPr lang="zh-CN" altLang="en-US" sz="6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070" y="1224914"/>
            <a:ext cx="5992574" cy="441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576834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870140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熟读课文，合作表演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8160" y="1736090"/>
            <a:ext cx="6519454" cy="491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altLang="zh-CN" sz="32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zh-CN" altLang="en-US" sz="3200" b="1" dirty="0" smtClean="0">
                <a:solidFill>
                  <a:schemeClr val="accent1">
                    <a:lumMod val="75000"/>
                  </a:schemeClr>
                </a:solidFill>
              </a:rPr>
              <a:t>课本剧</a:t>
            </a:r>
            <a:r>
              <a:rPr lang="en-US" altLang="zh-CN" sz="3200" b="1" dirty="0" smtClean="0">
                <a:solidFill>
                  <a:schemeClr val="accent1">
                    <a:lumMod val="75000"/>
                  </a:schemeClr>
                </a:solidFill>
              </a:rPr>
              <a:t>《</a:t>
            </a:r>
            <a:r>
              <a:rPr lang="zh-CN" altLang="en-US" sz="3200" b="1" dirty="0" smtClean="0">
                <a:solidFill>
                  <a:schemeClr val="accent1">
                    <a:lumMod val="75000"/>
                  </a:schemeClr>
                </a:solidFill>
              </a:rPr>
              <a:t>小蝌蚪找妈妈</a:t>
            </a:r>
            <a:r>
              <a:rPr lang="en-US" altLang="zh-CN" sz="3200" b="1" dirty="0" smtClean="0">
                <a:solidFill>
                  <a:schemeClr val="accent1">
                    <a:lumMod val="75000"/>
                  </a:schemeClr>
                </a:solidFill>
              </a:rPr>
              <a:t>》</a:t>
            </a:r>
          </a:p>
          <a:p>
            <a:pPr>
              <a:lnSpc>
                <a:spcPct val="140000"/>
              </a:lnSpc>
            </a:pPr>
            <a:r>
              <a:rPr lang="en-US" altLang="zh-CN" sz="32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CN" altLang="en-US" sz="3200" b="1" dirty="0" smtClean="0">
                <a:solidFill>
                  <a:schemeClr val="accent1">
                    <a:lumMod val="75000"/>
                  </a:schemeClr>
                </a:solidFill>
              </a:rPr>
              <a:t>、选出</a:t>
            </a:r>
            <a:r>
              <a:rPr lang="en-US" altLang="zh-CN" sz="32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zh-CN" altLang="en-US" sz="3200" b="1" dirty="0" smtClean="0">
                <a:solidFill>
                  <a:schemeClr val="accent1">
                    <a:lumMod val="75000"/>
                  </a:schemeClr>
                </a:solidFill>
              </a:rPr>
              <a:t>个小朋友分别扮演“鲤鱼阿姨”“乌龟”“青蛙妈妈”。</a:t>
            </a:r>
            <a:endParaRPr lang="en-US" altLang="zh-CN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sz="32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zh-CN" altLang="en-US" sz="3200" b="1" dirty="0" smtClean="0">
                <a:solidFill>
                  <a:schemeClr val="accent1">
                    <a:lumMod val="75000"/>
                  </a:schemeClr>
                </a:solidFill>
              </a:rPr>
              <a:t>、另在选</a:t>
            </a:r>
            <a:r>
              <a:rPr lang="zh-CN" altLang="en-US" sz="3200" b="1" dirty="0" smtClean="0">
                <a:solidFill>
                  <a:schemeClr val="accent1">
                    <a:lumMod val="75000"/>
                  </a:schemeClr>
                </a:solidFill>
              </a:rPr>
              <a:t>出</a:t>
            </a:r>
            <a:r>
              <a:rPr lang="en-US" altLang="zh-CN" sz="32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zh-CN" altLang="en-US" sz="3200" b="1" dirty="0" smtClean="0">
                <a:solidFill>
                  <a:schemeClr val="accent1">
                    <a:lumMod val="75000"/>
                  </a:schemeClr>
                </a:solidFill>
              </a:rPr>
              <a:t>位小朋友扮演“小蝌蚪”，由老师读旁白。</a:t>
            </a:r>
            <a:endParaRPr lang="en-US" altLang="zh-CN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sz="32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zh-CN" altLang="en-US" sz="3200" b="1" dirty="0" smtClean="0">
                <a:solidFill>
                  <a:schemeClr val="accent1">
                    <a:lumMod val="75000"/>
                  </a:schemeClr>
                </a:solidFill>
              </a:rPr>
              <a:t>、参与表演的</a:t>
            </a:r>
            <a:r>
              <a:rPr lang="en-US" altLang="zh-CN" sz="3200" b="1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zh-CN" altLang="en-US" sz="3200" b="1" dirty="0" smtClean="0">
                <a:solidFill>
                  <a:schemeClr val="accent1">
                    <a:lumMod val="75000"/>
                  </a:schemeClr>
                </a:solidFill>
              </a:rPr>
              <a:t>位小朋友分别戴上表示自己身份的头饰，表演开始。</a:t>
            </a:r>
            <a:endParaRPr lang="zh-CN" altLang="en-US" sz="3200" b="1" dirty="0">
              <a:solidFill>
                <a:schemeClr val="accent5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5779" y="1206280"/>
            <a:ext cx="4229780" cy="528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"/>
          <p:cNvGrpSpPr>
            <a:grpSpLocks/>
          </p:cNvGrpSpPr>
          <p:nvPr/>
        </p:nvGrpSpPr>
        <p:grpSpPr bwMode="auto">
          <a:xfrm>
            <a:off x="1388534" y="2508251"/>
            <a:ext cx="2516717" cy="2626783"/>
            <a:chOff x="317986" y="1665630"/>
            <a:chExt cx="1887537" cy="1970088"/>
          </a:xfrm>
        </p:grpSpPr>
        <p:pic>
          <p:nvPicPr>
            <p:cNvPr id="16391" name="图片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2" name="TextBox 4"/>
            <p:cNvSpPr txBox="1">
              <a:spLocks noChangeArrowheads="1"/>
            </p:cNvSpPr>
            <p:nvPr/>
          </p:nvSpPr>
          <p:spPr bwMode="auto">
            <a:xfrm>
              <a:off x="343617" y="1665630"/>
              <a:ext cx="1838325" cy="1920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Ctr="1">
              <a:spAutoFit/>
            </a:bodyPr>
            <a:lstStyle/>
            <a:p>
              <a:r>
                <a:rPr lang="zh-CN" altLang="en-US" sz="16000" b="1" dirty="0" smtClean="0">
                  <a:latin typeface="楷体_GB2312" pitchFamily="49" charset="-122"/>
                  <a:ea typeface="楷体_GB2312" pitchFamily="49" charset="-122"/>
                </a:rPr>
                <a:t>迎</a:t>
              </a:r>
              <a:endParaRPr lang="zh-CN" altLang="en-US" sz="16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606249" y="1514929"/>
            <a:ext cx="1900514" cy="1107992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6400" b="1" dirty="0" err="1" smtClean="0">
                <a:solidFill>
                  <a:srgbClr val="FF3300"/>
                </a:solidFill>
                <a:latin typeface="+mn-ea"/>
              </a:rPr>
              <a:t>yíng</a:t>
            </a:r>
            <a:endParaRPr lang="zh-CN" altLang="en-US" sz="6400" b="1" dirty="0">
              <a:solidFill>
                <a:srgbClr val="FF3300"/>
              </a:solidFill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55972" y="4927903"/>
            <a:ext cx="3296730" cy="1446546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300" b="1" dirty="0" err="1" smtClean="0">
                <a:latin typeface="+mn-ea"/>
              </a:rPr>
              <a:t>y</a:t>
            </a:r>
            <a:r>
              <a:rPr lang="en-US" altLang="zh-CN" sz="4300" b="1" dirty="0" err="1" smtClean="0">
                <a:latin typeface="+mn-ea"/>
              </a:rPr>
              <a:t>íng</a:t>
            </a:r>
            <a:r>
              <a:rPr lang="en-US" altLang="zh-CN" sz="4300" b="1" dirty="0" smtClean="0">
                <a:latin typeface="+mn-ea"/>
              </a:rPr>
              <a:t>  </a:t>
            </a:r>
            <a:r>
              <a:rPr lang="en-US" altLang="zh-CN" sz="4300" b="1" dirty="0" err="1" smtClean="0">
                <a:latin typeface="+mn-ea"/>
              </a:rPr>
              <a:t>shàng</a:t>
            </a:r>
            <a:endParaRPr lang="en-US" altLang="zh-CN" sz="4300" b="1" dirty="0">
              <a:latin typeface="+mn-ea"/>
            </a:endParaRPr>
          </a:p>
          <a:p>
            <a:pPr>
              <a:buFontTx/>
              <a:buNone/>
              <a:defRPr/>
            </a:pPr>
            <a:r>
              <a:rPr lang="en-US" altLang="zh-CN" sz="4300" b="1" dirty="0">
                <a:latin typeface="+mn-ea"/>
              </a:rPr>
              <a:t> </a:t>
            </a:r>
            <a:r>
              <a:rPr lang="zh-CN" altLang="en-US" sz="4300" b="1" dirty="0" smtClean="0">
                <a:latin typeface="+mn-ea"/>
              </a:rPr>
              <a:t>迎</a:t>
            </a:r>
            <a:r>
              <a:rPr lang="zh-CN" altLang="en-US" sz="4300" b="1" dirty="0" smtClean="0">
                <a:latin typeface="+mn-ea"/>
              </a:rPr>
              <a:t>    上</a:t>
            </a:r>
            <a:endParaRPr lang="zh-CN" altLang="en-US" sz="4800" b="1" dirty="0">
              <a:latin typeface="+mn-ea"/>
            </a:endParaRPr>
          </a:p>
        </p:txBody>
      </p:sp>
      <p:sp>
        <p:nvSpPr>
          <p:cNvPr id="9" name="虚尾箭头 8"/>
          <p:cNvSpPr/>
          <p:nvPr/>
        </p:nvSpPr>
        <p:spPr>
          <a:xfrm>
            <a:off x="403860" y="344261"/>
            <a:ext cx="243840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8"/>
          <p:cNvSpPr txBox="1"/>
          <p:nvPr/>
        </p:nvSpPr>
        <p:spPr>
          <a:xfrm>
            <a:off x="525780" y="547824"/>
            <a:ext cx="2364377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理解动词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5807" y="1856015"/>
            <a:ext cx="40005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"/>
          <p:cNvGrpSpPr>
            <a:grpSpLocks/>
          </p:cNvGrpSpPr>
          <p:nvPr/>
        </p:nvGrpSpPr>
        <p:grpSpPr bwMode="auto">
          <a:xfrm>
            <a:off x="1388534" y="2508251"/>
            <a:ext cx="2516717" cy="2626783"/>
            <a:chOff x="317986" y="1665630"/>
            <a:chExt cx="1887537" cy="1970088"/>
          </a:xfrm>
        </p:grpSpPr>
        <p:pic>
          <p:nvPicPr>
            <p:cNvPr id="16391" name="图片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2" name="TextBox 4"/>
            <p:cNvSpPr txBox="1">
              <a:spLocks noChangeArrowheads="1"/>
            </p:cNvSpPr>
            <p:nvPr/>
          </p:nvSpPr>
          <p:spPr bwMode="auto">
            <a:xfrm>
              <a:off x="343617" y="1665630"/>
              <a:ext cx="1838325" cy="1920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Ctr="1">
              <a:spAutoFit/>
            </a:bodyPr>
            <a:lstStyle/>
            <a:p>
              <a:r>
                <a:rPr lang="zh-CN" altLang="en-US" sz="16000" b="1" dirty="0" smtClean="0">
                  <a:latin typeface="楷体_GB2312" pitchFamily="49" charset="-122"/>
                  <a:ea typeface="楷体_GB2312" pitchFamily="49" charset="-122"/>
                </a:rPr>
                <a:t>追</a:t>
              </a:r>
              <a:endParaRPr lang="zh-CN" altLang="en-US" sz="16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606249" y="1514929"/>
            <a:ext cx="1900514" cy="1107992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6400" b="1" dirty="0" err="1" smtClean="0">
                <a:solidFill>
                  <a:srgbClr val="FF3300"/>
                </a:solidFill>
                <a:latin typeface="+mn-ea"/>
              </a:rPr>
              <a:t>zhuī</a:t>
            </a:r>
            <a:endParaRPr lang="zh-CN" altLang="en-US" sz="6400" b="1" dirty="0">
              <a:solidFill>
                <a:srgbClr val="FF3300"/>
              </a:solidFill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55972" y="4927903"/>
            <a:ext cx="3019410" cy="1446546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300" b="1" dirty="0" err="1" smtClean="0">
                <a:latin typeface="+mn-ea"/>
              </a:rPr>
              <a:t>z</a:t>
            </a:r>
            <a:r>
              <a:rPr lang="en-US" altLang="zh-CN" sz="4300" b="1" dirty="0" err="1" smtClean="0">
                <a:latin typeface="+mn-ea"/>
              </a:rPr>
              <a:t>huī</a:t>
            </a:r>
            <a:r>
              <a:rPr lang="en-US" altLang="zh-CN" sz="4300" b="1" dirty="0" smtClean="0">
                <a:latin typeface="+mn-ea"/>
              </a:rPr>
              <a:t> </a:t>
            </a:r>
            <a:r>
              <a:rPr lang="en-US" altLang="zh-CN" sz="4300" b="1" dirty="0" err="1" smtClean="0">
                <a:latin typeface="+mn-ea"/>
              </a:rPr>
              <a:t>shàng</a:t>
            </a:r>
            <a:endParaRPr lang="en-US" altLang="zh-CN" sz="4300" b="1" dirty="0">
              <a:latin typeface="+mn-ea"/>
            </a:endParaRPr>
          </a:p>
          <a:p>
            <a:pPr>
              <a:buFontTx/>
              <a:buNone/>
              <a:defRPr/>
            </a:pPr>
            <a:r>
              <a:rPr lang="en-US" altLang="zh-CN" sz="4300" b="1" dirty="0">
                <a:latin typeface="+mn-ea"/>
              </a:rPr>
              <a:t> </a:t>
            </a:r>
            <a:r>
              <a:rPr lang="zh-CN" altLang="en-US" sz="4300" b="1" dirty="0" smtClean="0">
                <a:latin typeface="+mn-ea"/>
              </a:rPr>
              <a:t>追    上</a:t>
            </a:r>
            <a:endParaRPr lang="zh-CN" altLang="en-US" sz="4800" b="1" dirty="0">
              <a:latin typeface="+mn-ea"/>
            </a:endParaRPr>
          </a:p>
        </p:txBody>
      </p:sp>
      <p:sp>
        <p:nvSpPr>
          <p:cNvPr id="9" name="虚尾箭头 8"/>
          <p:cNvSpPr/>
          <p:nvPr/>
        </p:nvSpPr>
        <p:spPr>
          <a:xfrm>
            <a:off x="403860" y="344261"/>
            <a:ext cx="243840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8"/>
          <p:cNvSpPr txBox="1"/>
          <p:nvPr/>
        </p:nvSpPr>
        <p:spPr>
          <a:xfrm>
            <a:off x="525780" y="547824"/>
            <a:ext cx="2364377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理解动词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3819" y="1787978"/>
            <a:ext cx="4363810" cy="307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"/>
          <p:cNvGrpSpPr>
            <a:grpSpLocks/>
          </p:cNvGrpSpPr>
          <p:nvPr/>
        </p:nvGrpSpPr>
        <p:grpSpPr bwMode="auto">
          <a:xfrm>
            <a:off x="1388534" y="2508251"/>
            <a:ext cx="2516717" cy="2626783"/>
            <a:chOff x="317986" y="1665630"/>
            <a:chExt cx="1887537" cy="1970088"/>
          </a:xfrm>
        </p:grpSpPr>
        <p:pic>
          <p:nvPicPr>
            <p:cNvPr id="16391" name="图片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2" name="TextBox 4"/>
            <p:cNvSpPr txBox="1">
              <a:spLocks noChangeArrowheads="1"/>
            </p:cNvSpPr>
            <p:nvPr/>
          </p:nvSpPr>
          <p:spPr bwMode="auto">
            <a:xfrm>
              <a:off x="343617" y="1665630"/>
              <a:ext cx="1838325" cy="1920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Ctr="1">
              <a:spAutoFit/>
            </a:bodyPr>
            <a:lstStyle/>
            <a:p>
              <a:r>
                <a:rPr lang="zh-CN" altLang="en-US" sz="16000" b="1" dirty="0" smtClean="0">
                  <a:latin typeface="楷体_GB2312" pitchFamily="49" charset="-122"/>
                  <a:ea typeface="楷体_GB2312" pitchFamily="49" charset="-122"/>
                </a:rPr>
                <a:t>披</a:t>
              </a:r>
              <a:endParaRPr lang="zh-CN" altLang="en-US" sz="16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606249" y="1514929"/>
            <a:ext cx="1486939" cy="1107992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6400" b="1" dirty="0" smtClean="0">
                <a:solidFill>
                  <a:srgbClr val="FF3300"/>
                </a:solidFill>
                <a:latin typeface="+mn-ea"/>
              </a:rPr>
              <a:t> </a:t>
            </a:r>
            <a:r>
              <a:rPr lang="en-US" altLang="zh-CN" sz="6400" b="1" dirty="0" err="1" smtClean="0">
                <a:solidFill>
                  <a:srgbClr val="FF3300"/>
                </a:solidFill>
                <a:latin typeface="+mn-ea"/>
              </a:rPr>
              <a:t>pī</a:t>
            </a:r>
            <a:endParaRPr lang="zh-CN" altLang="en-US" sz="6400" b="1" dirty="0">
              <a:solidFill>
                <a:srgbClr val="FF3300"/>
              </a:solidFill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053943" y="4927903"/>
            <a:ext cx="2464771" cy="1446546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300" b="1" dirty="0" smtClean="0">
                <a:latin typeface="+mn-ea"/>
              </a:rPr>
              <a:t> </a:t>
            </a:r>
            <a:r>
              <a:rPr lang="en-US" altLang="zh-CN" sz="4300" b="1" dirty="0" err="1" smtClean="0">
                <a:latin typeface="+mn-ea"/>
              </a:rPr>
              <a:t>pī</a:t>
            </a:r>
            <a:r>
              <a:rPr lang="en-US" altLang="zh-CN" sz="4300" b="1" dirty="0" smtClean="0">
                <a:latin typeface="+mn-ea"/>
              </a:rPr>
              <a:t>  </a:t>
            </a:r>
            <a:r>
              <a:rPr lang="en-US" altLang="zh-CN" sz="4300" b="1" dirty="0" err="1" smtClean="0">
                <a:latin typeface="+mn-ea"/>
              </a:rPr>
              <a:t>zhe</a:t>
            </a:r>
            <a:endParaRPr lang="en-US" altLang="zh-CN" sz="4300" b="1" dirty="0">
              <a:latin typeface="+mn-ea"/>
            </a:endParaRPr>
          </a:p>
          <a:p>
            <a:pPr>
              <a:buFontTx/>
              <a:buNone/>
              <a:defRPr/>
            </a:pPr>
            <a:r>
              <a:rPr lang="en-US" altLang="zh-CN" sz="4300" b="1" dirty="0">
                <a:latin typeface="+mn-ea"/>
              </a:rPr>
              <a:t> </a:t>
            </a:r>
            <a:r>
              <a:rPr lang="zh-CN" altLang="en-US" sz="4300" b="1" dirty="0" smtClean="0">
                <a:latin typeface="+mn-ea"/>
              </a:rPr>
              <a:t>披</a:t>
            </a:r>
            <a:r>
              <a:rPr lang="zh-CN" altLang="en-US" sz="4300" b="1" dirty="0" smtClean="0">
                <a:latin typeface="+mn-ea"/>
              </a:rPr>
              <a:t>  着</a:t>
            </a:r>
            <a:endParaRPr lang="zh-CN" altLang="en-US" sz="4800" b="1" dirty="0">
              <a:latin typeface="+mn-ea"/>
            </a:endParaRPr>
          </a:p>
        </p:txBody>
      </p:sp>
      <p:sp>
        <p:nvSpPr>
          <p:cNvPr id="9" name="虚尾箭头 8"/>
          <p:cNvSpPr/>
          <p:nvPr/>
        </p:nvSpPr>
        <p:spPr>
          <a:xfrm>
            <a:off x="403860" y="344261"/>
            <a:ext cx="243840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8"/>
          <p:cNvSpPr txBox="1"/>
          <p:nvPr/>
        </p:nvSpPr>
        <p:spPr>
          <a:xfrm>
            <a:off x="525780" y="547824"/>
            <a:ext cx="2364377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理解动词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4866" y="1825399"/>
            <a:ext cx="2929619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"/>
          <p:cNvGrpSpPr>
            <a:grpSpLocks/>
          </p:cNvGrpSpPr>
          <p:nvPr/>
        </p:nvGrpSpPr>
        <p:grpSpPr bwMode="auto">
          <a:xfrm>
            <a:off x="1388534" y="2508251"/>
            <a:ext cx="2516717" cy="2626783"/>
            <a:chOff x="317986" y="1665630"/>
            <a:chExt cx="1887537" cy="1970088"/>
          </a:xfrm>
        </p:grpSpPr>
        <p:pic>
          <p:nvPicPr>
            <p:cNvPr id="16391" name="图片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2" name="TextBox 4"/>
            <p:cNvSpPr txBox="1">
              <a:spLocks noChangeArrowheads="1"/>
            </p:cNvSpPr>
            <p:nvPr/>
          </p:nvSpPr>
          <p:spPr bwMode="auto">
            <a:xfrm>
              <a:off x="343617" y="1665630"/>
              <a:ext cx="1838325" cy="1920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Ctr="1">
              <a:spAutoFit/>
            </a:bodyPr>
            <a:lstStyle/>
            <a:p>
              <a:r>
                <a:rPr lang="zh-CN" altLang="en-US" sz="16000" b="1" dirty="0" smtClean="0">
                  <a:latin typeface="楷体_GB2312" pitchFamily="49" charset="-122"/>
                  <a:ea typeface="楷体_GB2312" pitchFamily="49" charset="-122"/>
                </a:rPr>
                <a:t>鼓</a:t>
              </a:r>
              <a:endParaRPr lang="zh-CN" altLang="en-US" sz="16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606249" y="1514929"/>
            <a:ext cx="1486939" cy="1107992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6400" b="1" dirty="0" smtClean="0">
                <a:solidFill>
                  <a:srgbClr val="FF3300"/>
                </a:solidFill>
                <a:latin typeface="+mn-ea"/>
              </a:rPr>
              <a:t> </a:t>
            </a:r>
            <a:r>
              <a:rPr lang="en-US" altLang="zh-CN" sz="6400" b="1" dirty="0" err="1" smtClean="0">
                <a:solidFill>
                  <a:srgbClr val="FF3300"/>
                </a:solidFill>
                <a:latin typeface="+mn-ea"/>
              </a:rPr>
              <a:t>gǔ</a:t>
            </a:r>
            <a:endParaRPr lang="zh-CN" altLang="en-US" sz="6400" b="1" dirty="0">
              <a:solidFill>
                <a:srgbClr val="FF3300"/>
              </a:solidFill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11143" y="4927903"/>
            <a:ext cx="2187452" cy="1446546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300" b="1" dirty="0" err="1" smtClean="0">
                <a:latin typeface="+mn-ea"/>
              </a:rPr>
              <a:t>g</a:t>
            </a:r>
            <a:r>
              <a:rPr lang="en-US" altLang="zh-CN" sz="4300" b="1" dirty="0" err="1" smtClean="0">
                <a:latin typeface="+mn-ea"/>
              </a:rPr>
              <a:t>ǔ</a:t>
            </a:r>
            <a:r>
              <a:rPr lang="en-US" altLang="zh-CN" sz="4300" b="1" dirty="0" smtClean="0">
                <a:latin typeface="+mn-ea"/>
              </a:rPr>
              <a:t>  </a:t>
            </a:r>
            <a:r>
              <a:rPr lang="en-US" altLang="zh-CN" sz="4300" b="1" dirty="0" err="1" smtClean="0">
                <a:latin typeface="+mn-ea"/>
              </a:rPr>
              <a:t>zhe</a:t>
            </a:r>
            <a:endParaRPr lang="en-US" altLang="zh-CN" sz="4300" b="1" dirty="0">
              <a:latin typeface="+mn-ea"/>
            </a:endParaRPr>
          </a:p>
          <a:p>
            <a:pPr>
              <a:buFontTx/>
              <a:buNone/>
              <a:defRPr/>
            </a:pPr>
            <a:r>
              <a:rPr lang="zh-CN" altLang="en-US" sz="4300" b="1" dirty="0" smtClean="0">
                <a:latin typeface="+mn-ea"/>
              </a:rPr>
              <a:t>鼓</a:t>
            </a:r>
            <a:r>
              <a:rPr lang="zh-CN" altLang="en-US" sz="4300" b="1" dirty="0" smtClean="0">
                <a:latin typeface="+mn-ea"/>
              </a:rPr>
              <a:t>   着</a:t>
            </a:r>
            <a:endParaRPr lang="zh-CN" altLang="en-US" sz="4800" b="1" dirty="0">
              <a:latin typeface="+mn-ea"/>
            </a:endParaRPr>
          </a:p>
        </p:txBody>
      </p:sp>
      <p:sp>
        <p:nvSpPr>
          <p:cNvPr id="9" name="虚尾箭头 8"/>
          <p:cNvSpPr/>
          <p:nvPr/>
        </p:nvSpPr>
        <p:spPr>
          <a:xfrm>
            <a:off x="403860" y="344261"/>
            <a:ext cx="243840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8"/>
          <p:cNvSpPr txBox="1"/>
          <p:nvPr/>
        </p:nvSpPr>
        <p:spPr>
          <a:xfrm>
            <a:off x="525780" y="547824"/>
            <a:ext cx="2364377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理解动词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1439" y="1874385"/>
            <a:ext cx="28003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"/>
          <p:cNvGrpSpPr>
            <a:grpSpLocks/>
          </p:cNvGrpSpPr>
          <p:nvPr/>
        </p:nvGrpSpPr>
        <p:grpSpPr bwMode="auto">
          <a:xfrm>
            <a:off x="1388534" y="2508251"/>
            <a:ext cx="2516717" cy="2626783"/>
            <a:chOff x="317986" y="1665630"/>
            <a:chExt cx="1887537" cy="1970088"/>
          </a:xfrm>
        </p:grpSpPr>
        <p:pic>
          <p:nvPicPr>
            <p:cNvPr id="16391" name="图片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2" name="TextBox 4"/>
            <p:cNvSpPr txBox="1">
              <a:spLocks noChangeArrowheads="1"/>
            </p:cNvSpPr>
            <p:nvPr/>
          </p:nvSpPr>
          <p:spPr bwMode="auto">
            <a:xfrm>
              <a:off x="343617" y="1665630"/>
              <a:ext cx="1838325" cy="1920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Ctr="1">
              <a:spAutoFit/>
            </a:bodyPr>
            <a:lstStyle/>
            <a:p>
              <a:r>
                <a:rPr lang="zh-CN" altLang="en-US" sz="16000" b="1" dirty="0" smtClean="0">
                  <a:latin typeface="楷体_GB2312" pitchFamily="49" charset="-122"/>
                  <a:ea typeface="楷体_GB2312" pitchFamily="49" charset="-122"/>
                </a:rPr>
                <a:t>露</a:t>
              </a:r>
              <a:endParaRPr lang="zh-CN" altLang="en-US" sz="16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606249" y="1514929"/>
            <a:ext cx="1486939" cy="1107992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6400" b="1" dirty="0" smtClean="0">
                <a:solidFill>
                  <a:srgbClr val="FF3300"/>
                </a:solidFill>
                <a:latin typeface="+mn-ea"/>
              </a:rPr>
              <a:t> </a:t>
            </a:r>
            <a:r>
              <a:rPr lang="en-US" altLang="zh-CN" sz="6400" b="1" dirty="0" err="1" smtClean="0">
                <a:solidFill>
                  <a:srgbClr val="FF3300"/>
                </a:solidFill>
                <a:latin typeface="+mn-ea"/>
              </a:rPr>
              <a:t>lù</a:t>
            </a:r>
            <a:endParaRPr lang="zh-CN" altLang="en-US" sz="6400" b="1" dirty="0">
              <a:solidFill>
                <a:srgbClr val="FF3300"/>
              </a:solidFill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82544" y="4927903"/>
            <a:ext cx="2187452" cy="1446546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300" b="1" dirty="0" err="1" smtClean="0">
                <a:latin typeface="+mn-ea"/>
              </a:rPr>
              <a:t>l</a:t>
            </a:r>
            <a:r>
              <a:rPr lang="en-US" altLang="zh-CN" sz="4300" b="1" dirty="0" err="1" smtClean="0">
                <a:latin typeface="+mn-ea"/>
              </a:rPr>
              <a:t>ù</a:t>
            </a:r>
            <a:r>
              <a:rPr lang="en-US" altLang="zh-CN" sz="4300" b="1" dirty="0" smtClean="0">
                <a:latin typeface="+mn-ea"/>
              </a:rPr>
              <a:t>  </a:t>
            </a:r>
            <a:r>
              <a:rPr lang="en-US" altLang="zh-CN" sz="4300" b="1" dirty="0" err="1" smtClean="0">
                <a:latin typeface="+mn-ea"/>
              </a:rPr>
              <a:t>chū</a:t>
            </a:r>
            <a:endParaRPr lang="en-US" altLang="zh-CN" sz="4300" b="1" dirty="0">
              <a:latin typeface="+mn-ea"/>
            </a:endParaRPr>
          </a:p>
          <a:p>
            <a:pPr>
              <a:buFontTx/>
              <a:buNone/>
              <a:defRPr/>
            </a:pPr>
            <a:r>
              <a:rPr lang="zh-CN" altLang="en-US" sz="4300" b="1" dirty="0" smtClean="0">
                <a:latin typeface="+mn-ea"/>
              </a:rPr>
              <a:t>露   出</a:t>
            </a:r>
            <a:endParaRPr lang="zh-CN" altLang="en-US" sz="4800" b="1" dirty="0">
              <a:latin typeface="+mn-ea"/>
            </a:endParaRPr>
          </a:p>
        </p:txBody>
      </p:sp>
      <p:sp>
        <p:nvSpPr>
          <p:cNvPr id="9" name="虚尾箭头 8"/>
          <p:cNvSpPr/>
          <p:nvPr/>
        </p:nvSpPr>
        <p:spPr>
          <a:xfrm>
            <a:off x="403860" y="344261"/>
            <a:ext cx="243840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8"/>
          <p:cNvSpPr txBox="1"/>
          <p:nvPr/>
        </p:nvSpPr>
        <p:spPr>
          <a:xfrm>
            <a:off x="525780" y="547824"/>
            <a:ext cx="2364377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理解动词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9169" y="1988685"/>
            <a:ext cx="28003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"/>
          <p:cNvGrpSpPr>
            <a:grpSpLocks/>
          </p:cNvGrpSpPr>
          <p:nvPr/>
        </p:nvGrpSpPr>
        <p:grpSpPr bwMode="auto">
          <a:xfrm>
            <a:off x="1388534" y="2508251"/>
            <a:ext cx="2516717" cy="2626783"/>
            <a:chOff x="317986" y="1665630"/>
            <a:chExt cx="1887537" cy="1970088"/>
          </a:xfrm>
        </p:grpSpPr>
        <p:pic>
          <p:nvPicPr>
            <p:cNvPr id="16391" name="图片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2" name="TextBox 4"/>
            <p:cNvSpPr txBox="1">
              <a:spLocks noChangeArrowheads="1"/>
            </p:cNvSpPr>
            <p:nvPr/>
          </p:nvSpPr>
          <p:spPr bwMode="auto">
            <a:xfrm>
              <a:off x="343617" y="1665630"/>
              <a:ext cx="1838325" cy="1920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Ctr="1">
              <a:spAutoFit/>
            </a:bodyPr>
            <a:lstStyle/>
            <a:p>
              <a:r>
                <a:rPr lang="zh-CN" altLang="en-US" sz="16000" b="1" dirty="0" smtClean="0">
                  <a:latin typeface="楷体_GB2312" pitchFamily="49" charset="-122"/>
                  <a:ea typeface="楷体_GB2312" pitchFamily="49" charset="-122"/>
                </a:rPr>
                <a:t>甩</a:t>
              </a:r>
              <a:endParaRPr lang="zh-CN" altLang="en-US" sz="16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606249" y="1514929"/>
            <a:ext cx="2314089" cy="1107992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6400" b="1" dirty="0" err="1" smtClean="0">
                <a:solidFill>
                  <a:srgbClr val="FF3300"/>
                </a:solidFill>
                <a:latin typeface="+mn-ea"/>
              </a:rPr>
              <a:t>shuǎi</a:t>
            </a:r>
            <a:endParaRPr lang="zh-CN" altLang="en-US" sz="6400" b="1" dirty="0">
              <a:solidFill>
                <a:srgbClr val="FF3300"/>
              </a:solidFill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55972" y="4927903"/>
            <a:ext cx="3019410" cy="1446546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300" b="1" dirty="0" err="1" smtClean="0">
                <a:latin typeface="+mn-ea"/>
              </a:rPr>
              <a:t>shuǎi</a:t>
            </a:r>
            <a:r>
              <a:rPr lang="en-US" altLang="zh-CN" sz="4300" b="1" dirty="0" smtClean="0">
                <a:latin typeface="+mn-ea"/>
              </a:rPr>
              <a:t>  </a:t>
            </a:r>
            <a:r>
              <a:rPr lang="en-US" altLang="zh-CN" sz="4300" b="1" dirty="0" err="1" smtClean="0">
                <a:latin typeface="+mn-ea"/>
              </a:rPr>
              <a:t>kāi</a:t>
            </a:r>
            <a:endParaRPr lang="en-US" altLang="zh-CN" sz="4300" b="1" dirty="0">
              <a:latin typeface="+mn-ea"/>
            </a:endParaRPr>
          </a:p>
          <a:p>
            <a:pPr>
              <a:buFontTx/>
              <a:buNone/>
              <a:defRPr/>
            </a:pPr>
            <a:r>
              <a:rPr lang="en-US" altLang="zh-CN" sz="4300" b="1" dirty="0">
                <a:latin typeface="+mn-ea"/>
              </a:rPr>
              <a:t> </a:t>
            </a:r>
            <a:r>
              <a:rPr lang="zh-CN" altLang="en-US" sz="4300" b="1" dirty="0" smtClean="0">
                <a:latin typeface="+mn-ea"/>
              </a:rPr>
              <a:t>甩</a:t>
            </a:r>
            <a:r>
              <a:rPr lang="zh-CN" altLang="en-US" sz="4300" b="1" dirty="0" smtClean="0">
                <a:latin typeface="+mn-ea"/>
              </a:rPr>
              <a:t>    </a:t>
            </a:r>
            <a:r>
              <a:rPr lang="zh-CN" altLang="en-US" sz="4300" b="1" dirty="0" smtClean="0">
                <a:latin typeface="+mn-ea"/>
              </a:rPr>
              <a:t>开</a:t>
            </a:r>
            <a:endParaRPr lang="zh-CN" altLang="en-US" sz="4800" b="1" dirty="0">
              <a:latin typeface="+mn-ea"/>
            </a:endParaRPr>
          </a:p>
        </p:txBody>
      </p:sp>
      <p:sp>
        <p:nvSpPr>
          <p:cNvPr id="9" name="虚尾箭头 8"/>
          <p:cNvSpPr/>
          <p:nvPr/>
        </p:nvSpPr>
        <p:spPr>
          <a:xfrm>
            <a:off x="403860" y="344261"/>
            <a:ext cx="243840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8"/>
          <p:cNvSpPr txBox="1"/>
          <p:nvPr/>
        </p:nvSpPr>
        <p:spPr>
          <a:xfrm>
            <a:off x="525780" y="547824"/>
            <a:ext cx="2364377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理解动词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9298" y="1898877"/>
            <a:ext cx="3914775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208520" y="2758440"/>
            <a:ext cx="402336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楷体" panose="02010609060101010101" charset="-122"/>
                <a:ea typeface="楷体" panose="02010609060101010101" charset="-122"/>
              </a:rPr>
              <a:t>第一</a:t>
            </a:r>
            <a:r>
              <a:rPr lang="zh-CN" altLang="en-US" sz="6000" b="1" dirty="0">
                <a:latin typeface="楷体" panose="02010609060101010101" charset="-122"/>
                <a:ea typeface="楷体" panose="02010609060101010101" charset="-122"/>
              </a:rPr>
              <a:t>课时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070" y="1224914"/>
            <a:ext cx="5992574" cy="441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43840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0077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活学活用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3083" y="1384663"/>
            <a:ext cx="10461988" cy="535531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</a:rPr>
              <a:t>用“迎、追、披、鼓、露、甩”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6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个动词分别造句。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/>
              <a:t>1</a:t>
            </a:r>
            <a:r>
              <a:rPr lang="zh-CN" altLang="en-US" sz="3200" b="1" dirty="0" smtClean="0"/>
              <a:t>、小明看家爸爸来接他了， 高兴地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迎</a:t>
            </a:r>
            <a:r>
              <a:rPr lang="zh-CN" altLang="en-US" sz="3200" b="1" dirty="0" smtClean="0"/>
              <a:t>上去。</a:t>
            </a:r>
            <a:endParaRPr lang="en-US" altLang="zh-CN" sz="3200" b="1" dirty="0" smtClean="0"/>
          </a:p>
          <a:p>
            <a:pPr>
              <a:lnSpc>
                <a:spcPct val="150000"/>
              </a:lnSpc>
            </a:pPr>
            <a:r>
              <a:rPr lang="en-US" altLang="zh-CN" sz="3200" b="1" dirty="0" smtClean="0"/>
              <a:t>2</a:t>
            </a:r>
            <a:r>
              <a:rPr lang="zh-CN" altLang="en-US" sz="3200" b="1" dirty="0" smtClean="0"/>
              <a:t>、小红看见车来了，着急地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追</a:t>
            </a:r>
            <a:r>
              <a:rPr lang="zh-CN" altLang="en-US" sz="3200" b="1" dirty="0" smtClean="0"/>
              <a:t>上去。</a:t>
            </a:r>
            <a:endParaRPr lang="en-US" altLang="zh-CN" sz="3200" b="1" dirty="0" smtClean="0"/>
          </a:p>
          <a:p>
            <a:pPr>
              <a:lnSpc>
                <a:spcPct val="150000"/>
              </a:lnSpc>
            </a:pPr>
            <a:r>
              <a:rPr lang="en-US" altLang="zh-CN" sz="3200" b="1" dirty="0" smtClean="0"/>
              <a:t>3</a:t>
            </a:r>
            <a:r>
              <a:rPr lang="zh-CN" altLang="en-US" sz="3200" b="1" dirty="0" smtClean="0"/>
              <a:t>、春天走了，夏天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披</a:t>
            </a:r>
            <a:r>
              <a:rPr lang="zh-CN" altLang="en-US" sz="3200" b="1" dirty="0" smtClean="0"/>
              <a:t>着一身绿叶儿在风中走来了。</a:t>
            </a:r>
            <a:endParaRPr lang="en-US" altLang="zh-CN" sz="3200" b="1" dirty="0" smtClean="0"/>
          </a:p>
          <a:p>
            <a:pPr>
              <a:lnSpc>
                <a:spcPct val="150000"/>
              </a:lnSpc>
            </a:pPr>
            <a:r>
              <a:rPr lang="en-US" altLang="zh-CN" sz="3200" b="1" dirty="0" smtClean="0"/>
              <a:t>4</a:t>
            </a:r>
            <a:r>
              <a:rPr lang="zh-CN" altLang="en-US" sz="3200" b="1" dirty="0" smtClean="0"/>
              <a:t>、他气得腮帮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鼓</a:t>
            </a:r>
            <a:r>
              <a:rPr lang="zh-CN" altLang="en-US" sz="3200" b="1" dirty="0" smtClean="0"/>
              <a:t>鼓的，眼睛瞪得圆圆的。</a:t>
            </a:r>
            <a:endParaRPr lang="en-US" altLang="zh-CN" sz="3200" b="1" dirty="0" smtClean="0"/>
          </a:p>
          <a:p>
            <a:pPr>
              <a:lnSpc>
                <a:spcPct val="150000"/>
              </a:lnSpc>
            </a:pPr>
            <a:r>
              <a:rPr lang="en-US" altLang="zh-CN" sz="3200" b="1" dirty="0" smtClean="0"/>
              <a:t>5</a:t>
            </a:r>
            <a:r>
              <a:rPr lang="zh-CN" altLang="en-US" sz="3200" b="1" dirty="0" smtClean="0"/>
              <a:t>、他的脸上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露</a:t>
            </a:r>
            <a:r>
              <a:rPr lang="zh-CN" altLang="en-US" sz="3200" b="1" dirty="0" smtClean="0"/>
              <a:t>出开心的笑容。</a:t>
            </a:r>
            <a:endParaRPr lang="en-US" altLang="zh-CN" sz="3200" b="1" dirty="0" smtClean="0"/>
          </a:p>
          <a:p>
            <a:pPr>
              <a:lnSpc>
                <a:spcPct val="150000"/>
              </a:lnSpc>
            </a:pPr>
            <a:r>
              <a:rPr lang="en-US" altLang="zh-CN" sz="3200" b="1" dirty="0" smtClean="0"/>
              <a:t>6</a:t>
            </a:r>
            <a:r>
              <a:rPr lang="zh-CN" altLang="en-US" sz="3200" b="1" dirty="0" smtClean="0"/>
              <a:t>、小芳走路时，脑后的马尾都一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甩</a:t>
            </a:r>
            <a:r>
              <a:rPr lang="zh-CN" altLang="en-US" sz="3200" b="1" dirty="0" smtClean="0"/>
              <a:t>一甩的。</a:t>
            </a:r>
            <a:endParaRPr lang="zh-CN" altLang="en-US" sz="3200" b="1" dirty="0"/>
          </a:p>
        </p:txBody>
      </p:sp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拓展活动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85801" y="1855107"/>
            <a:ext cx="10466613" cy="37548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3200" b="1" dirty="0" smtClean="0"/>
              <a:t>1</a:t>
            </a:r>
            <a:r>
              <a:rPr lang="zh-CN" altLang="en-US" sz="3200" b="1" dirty="0" smtClean="0"/>
              <a:t>、课后搜集关于青蛙或蝌蚪的知识，</a:t>
            </a:r>
            <a:r>
              <a:rPr lang="zh-CN" altLang="en-US" sz="3200" b="1" dirty="0" smtClean="0"/>
              <a:t>编成知识卡粘贴在自己的笔记本中。</a:t>
            </a:r>
            <a:endParaRPr lang="en-US" altLang="zh-CN" sz="3200" b="1" dirty="0" smtClean="0"/>
          </a:p>
          <a:p>
            <a:pPr>
              <a:lnSpc>
                <a:spcPct val="170000"/>
              </a:lnSpc>
            </a:pPr>
            <a:r>
              <a:rPr lang="en-US" altLang="zh-CN" sz="3200" b="1" dirty="0" smtClean="0"/>
              <a:t>2</a:t>
            </a:r>
            <a:r>
              <a:rPr lang="zh-CN" altLang="en-US" sz="3200" b="1" dirty="0" smtClean="0"/>
              <a:t>、小组讨论：如果你陪妈妈在商场里逛时和妈妈走散了，你会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怎么办？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板书设计</a:t>
            </a: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47800" y="1491615"/>
            <a:ext cx="8290561" cy="43827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4400" b="1" dirty="0" smtClean="0"/>
              <a:t>                     小蝌蚪找妈妈</a:t>
            </a:r>
            <a:endParaRPr lang="en-US" altLang="zh-CN" sz="4400" b="1" dirty="0" smtClean="0"/>
          </a:p>
          <a:p>
            <a:pPr>
              <a:lnSpc>
                <a:spcPct val="170000"/>
              </a:lnSpc>
            </a:pPr>
            <a:r>
              <a:rPr lang="zh-CN" altLang="en-US" sz="4000" b="1" dirty="0" smtClean="0"/>
              <a:t>               迎    追    甩    披    鼓    露</a:t>
            </a:r>
            <a:endParaRPr lang="en-US" altLang="zh-CN" sz="4000" b="1" dirty="0" smtClean="0"/>
          </a:p>
          <a:p>
            <a:pPr>
              <a:lnSpc>
                <a:spcPct val="170000"/>
              </a:lnSpc>
            </a:pPr>
            <a:r>
              <a:rPr lang="zh-CN" altLang="en-US" sz="4000" b="1" dirty="0" smtClean="0"/>
              <a:t>                        甩        迎        追</a:t>
            </a:r>
            <a:endParaRPr lang="en-US" altLang="zh-CN" sz="4000" b="1" dirty="0" smtClean="0"/>
          </a:p>
          <a:p>
            <a:pPr>
              <a:lnSpc>
                <a:spcPct val="170000"/>
              </a:lnSpc>
            </a:pPr>
            <a:r>
              <a:rPr lang="zh-CN" altLang="en-US" sz="4000" b="1" dirty="0" smtClean="0"/>
              <a:t>                  欢快        开心        焦急</a:t>
            </a:r>
            <a:endParaRPr lang="zh-CN" altLang="en-US" sz="4000" b="1" dirty="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4724400" y="5349240"/>
            <a:ext cx="6705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6675120" y="5379720"/>
            <a:ext cx="6705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4815840" y="4343400"/>
            <a:ext cx="6705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6248400" y="4343400"/>
            <a:ext cx="6705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课时作业</a:t>
            </a: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71055" y="1487978"/>
            <a:ext cx="11180617" cy="4973782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" y="1600200"/>
            <a:ext cx="10774680" cy="583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一、让父母当评委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，复述课文。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ts val="3200"/>
              </a:lnSpc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二、我会编故事，按课文内容排顺序。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ts val="3200"/>
              </a:lnSpc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（  </a:t>
            </a: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 ）又过了几天，它们长出了两条前腿。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ts val="3200"/>
              </a:lnSpc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（  </a:t>
            </a: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 ）池塘里有一群小蝌蚪，大大的脑袋，黑灰色的身子，甩着长长的尾巴。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ts val="3200"/>
              </a:lnSpc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（  </a:t>
            </a: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4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 ）不知什么时候，它们的尾巴不见了，变成了一只只小青蛙。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ts val="3200"/>
              </a:lnSpc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（  </a:t>
            </a: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 ）过了几天，小蝌蚪长出了两条后腿。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ts val="3200"/>
              </a:lnSpc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（  </a:t>
            </a: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5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 ）现在，它们正天天跟着青蛙妈妈，帮农民伯伯捉害虫呢！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ts val="3200"/>
              </a:lnSpc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三、用划线部分造句。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ts val="3200"/>
              </a:lnSpc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、小金鱼</a:t>
            </a:r>
            <a:r>
              <a:rPr lang="zh-CN" altLang="en-US" sz="2400" b="1" u="sng" dirty="0" smtClean="0">
                <a:latin typeface="楷体" panose="02010609060101010101" charset="-122"/>
                <a:ea typeface="楷体" panose="02010609060101010101" charset="-122"/>
              </a:rPr>
              <a:t>鼓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着两只小眼睛，真可爱！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ts val="3200"/>
              </a:lnSpc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小青蛙鼓着一对大眼睛，真有趣 ！        </a:t>
            </a:r>
            <a:endParaRPr lang="en-US" altLang="zh-CN" sz="2400" b="1" u="sng" dirty="0" smtClean="0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ts val="3200"/>
              </a:lnSpc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、小蝌蚪</a:t>
            </a:r>
            <a:r>
              <a:rPr lang="zh-CN" altLang="en-US" sz="2400" b="1" u="sng" dirty="0" smtClean="0">
                <a:latin typeface="楷体" panose="02010609060101010101" charset="-122"/>
                <a:ea typeface="楷体" panose="02010609060101010101" charset="-122"/>
              </a:rPr>
              <a:t>甩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着长长的尾巴。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ts val="3200"/>
              </a:lnSpc>
            </a:pP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小金鱼甩着尾巴在池子里游来游去。</a:t>
            </a:r>
            <a:endParaRPr lang="en-US" altLang="zh-CN" sz="2400" b="1" u="sng" dirty="0" smtClean="0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ts val="3200"/>
              </a:lnSpc>
            </a:pPr>
            <a:endParaRPr lang="zh-CN" altLang="en-US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ts val="3200"/>
              </a:lnSpc>
            </a:pP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28255-131223141I0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40" y="577215"/>
            <a:ext cx="9951720" cy="57042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21280" y="3276600"/>
            <a:ext cx="5257800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今天的你们很棒哦！明天继续加油！！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新课导入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79120" y="1066800"/>
            <a:ext cx="110642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/>
              <a:t> </a:t>
            </a:r>
            <a:r>
              <a:rPr lang="zh-CN" altLang="en-US" sz="3200" b="1" dirty="0" smtClean="0"/>
              <a:t>寻人启事</a:t>
            </a:r>
            <a:endParaRPr lang="en-US" altLang="zh-CN" sz="3200" b="1" dirty="0" smtClean="0"/>
          </a:p>
          <a:p>
            <a:pPr>
              <a:lnSpc>
                <a:spcPct val="150000"/>
              </a:lnSpc>
            </a:pPr>
            <a:r>
              <a:rPr lang="zh-CN" altLang="en-US" sz="3200" b="1" dirty="0" smtClean="0"/>
              <a:t>大家</a:t>
            </a:r>
            <a:r>
              <a:rPr lang="zh-CN" altLang="en-US" sz="3200" b="1" dirty="0" smtClean="0"/>
              <a:t>好！</a:t>
            </a:r>
            <a:endParaRPr lang="en-US" altLang="zh-CN" sz="3200" b="1" dirty="0" smtClean="0"/>
          </a:p>
          <a:p>
            <a:pPr>
              <a:lnSpc>
                <a:spcPct val="150000"/>
              </a:lnSpc>
            </a:pPr>
            <a:r>
              <a:rPr lang="en-US" altLang="zh-CN" sz="3200" b="1" dirty="0" smtClean="0"/>
              <a:t> </a:t>
            </a:r>
            <a:r>
              <a:rPr lang="en-US" altLang="zh-CN" sz="3200" b="1" dirty="0" smtClean="0"/>
              <a:t>        </a:t>
            </a:r>
            <a:r>
              <a:rPr lang="zh-CN" altLang="en-US" sz="3200" b="1" dirty="0" smtClean="0"/>
              <a:t>我是小蝌蚪，长着大大的脑袋，有着又黑又长的尾巴，住在池塘里面。每个小朋友都有自己的妈妈，我多羡慕那些和妈妈玩耍的小朋友啊！可是我不知道我的妈妈是谁，也不</a:t>
            </a:r>
            <a:endParaRPr lang="en-US" altLang="zh-CN" sz="3200" b="1" dirty="0" smtClean="0"/>
          </a:p>
          <a:p>
            <a:pPr>
              <a:lnSpc>
                <a:spcPct val="150000"/>
              </a:lnSpc>
            </a:pPr>
            <a:r>
              <a:rPr lang="zh-CN" altLang="en-US" sz="3200" b="1" dirty="0" smtClean="0"/>
              <a:t>知道她在哪里。你们愿意帮我找妈妈吗？</a:t>
            </a:r>
            <a:endParaRPr lang="zh-CN" altLang="en-US" sz="3200" b="1" dirty="0"/>
          </a:p>
        </p:txBody>
      </p:sp>
      <p:pic>
        <p:nvPicPr>
          <p:cNvPr id="10" name="图片 9" descr="86958PICi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055" y="5092700"/>
            <a:ext cx="1871345" cy="176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初读课文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" name="图片 9" descr="86958PICi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055" y="5092700"/>
            <a:ext cx="1871345" cy="1765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6760" y="1798320"/>
            <a:ext cx="9555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点击下面开始观看范读视频</a:t>
            </a:r>
            <a:r>
              <a:rPr lang="en-US" altLang="zh-CN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小蝌蚪找妈妈</a:t>
            </a:r>
            <a:r>
              <a:rPr lang="en-US" altLang="zh-CN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吧！</a:t>
            </a:r>
            <a:endParaRPr lang="zh-CN" altLang="en-US" sz="3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1905" y="2836301"/>
            <a:ext cx="4966335" cy="36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990600" y="2264410"/>
            <a:ext cx="1370330" cy="1323474"/>
            <a:chOff x="-955824" y="1697380"/>
            <a:chExt cx="1887537" cy="1913439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781453" y="1697431"/>
              <a:ext cx="1539600" cy="1913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塘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自主识字</a:t>
            </a:r>
          </a:p>
        </p:txBody>
      </p:sp>
      <p:grpSp>
        <p:nvGrpSpPr>
          <p:cNvPr id="3" name="组合 3"/>
          <p:cNvGrpSpPr/>
          <p:nvPr/>
        </p:nvGrpSpPr>
        <p:grpSpPr>
          <a:xfrm>
            <a:off x="2360930" y="4469765"/>
            <a:ext cx="1370330" cy="1310675"/>
            <a:chOff x="-955824" y="1697380"/>
            <a:chExt cx="1887537" cy="1894933"/>
          </a:xfrm>
        </p:grpSpPr>
        <p:pic>
          <p:nvPicPr>
            <p:cNvPr id="5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Box 4"/>
            <p:cNvSpPr txBox="1"/>
            <p:nvPr/>
          </p:nvSpPr>
          <p:spPr>
            <a:xfrm>
              <a:off x="-781454" y="1697430"/>
              <a:ext cx="1539600" cy="18948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>
                  <a:latin typeface="楷体_GB2312" pitchFamily="49" charset="-122"/>
                  <a:ea typeface="楷体_GB2312" pitchFamily="49" charset="-122"/>
                </a:rPr>
                <a:t>灰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4" name="组合 7"/>
          <p:cNvGrpSpPr/>
          <p:nvPr/>
        </p:nvGrpSpPr>
        <p:grpSpPr>
          <a:xfrm>
            <a:off x="8408670" y="4479925"/>
            <a:ext cx="1370330" cy="1310675"/>
            <a:chOff x="-955824" y="1697380"/>
            <a:chExt cx="1887537" cy="1894933"/>
          </a:xfrm>
        </p:grpSpPr>
        <p:pic>
          <p:nvPicPr>
            <p:cNvPr id="12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TextBox 4"/>
            <p:cNvSpPr txBox="1"/>
            <p:nvPr/>
          </p:nvSpPr>
          <p:spPr>
            <a:xfrm>
              <a:off x="-781454" y="1697430"/>
              <a:ext cx="1539600" cy="18948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>
                  <a:latin typeface="楷体_GB2312" pitchFamily="49" charset="-122"/>
                  <a:ea typeface="楷体_GB2312" pitchFamily="49" charset="-122"/>
                </a:rPr>
                <a:t>迎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8" name="组合 16"/>
          <p:cNvGrpSpPr/>
          <p:nvPr/>
        </p:nvGrpSpPr>
        <p:grpSpPr>
          <a:xfrm>
            <a:off x="7038340" y="2264410"/>
            <a:ext cx="1370330" cy="1310675"/>
            <a:chOff x="-955824" y="1697380"/>
            <a:chExt cx="1887537" cy="1894933"/>
          </a:xfrm>
        </p:grpSpPr>
        <p:pic>
          <p:nvPicPr>
            <p:cNvPr id="18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TextBox 4"/>
            <p:cNvSpPr txBox="1"/>
            <p:nvPr/>
          </p:nvSpPr>
          <p:spPr>
            <a:xfrm>
              <a:off x="-781454" y="1697430"/>
              <a:ext cx="1539600" cy="18948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>
                  <a:latin typeface="楷体_GB2312" pitchFamily="49" charset="-122"/>
                  <a:ea typeface="楷体_GB2312" pitchFamily="49" charset="-122"/>
                </a:rPr>
                <a:t>袋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0" name="组合 19"/>
          <p:cNvGrpSpPr/>
          <p:nvPr/>
        </p:nvGrpSpPr>
        <p:grpSpPr>
          <a:xfrm>
            <a:off x="5410835" y="4474845"/>
            <a:ext cx="1370330" cy="1310675"/>
            <a:chOff x="-955824" y="1697380"/>
            <a:chExt cx="1887537" cy="1894933"/>
          </a:xfrm>
        </p:grpSpPr>
        <p:pic>
          <p:nvPicPr>
            <p:cNvPr id="21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TextBox 4"/>
            <p:cNvSpPr txBox="1"/>
            <p:nvPr/>
          </p:nvSpPr>
          <p:spPr>
            <a:xfrm>
              <a:off x="-781454" y="1697430"/>
              <a:ext cx="1539600" cy="18948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>
                  <a:latin typeface="楷体_GB2312" pitchFamily="49" charset="-122"/>
                  <a:ea typeface="楷体_GB2312" pitchFamily="49" charset="-122"/>
                </a:rPr>
                <a:t>捕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4" name="组合 22"/>
          <p:cNvGrpSpPr/>
          <p:nvPr/>
        </p:nvGrpSpPr>
        <p:grpSpPr>
          <a:xfrm>
            <a:off x="4040505" y="2264410"/>
            <a:ext cx="1370330" cy="1310675"/>
            <a:chOff x="-955824" y="1697380"/>
            <a:chExt cx="1887537" cy="1894933"/>
          </a:xfrm>
        </p:grpSpPr>
        <p:pic>
          <p:nvPicPr>
            <p:cNvPr id="24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" name="TextBox 4"/>
            <p:cNvSpPr txBox="1"/>
            <p:nvPr/>
          </p:nvSpPr>
          <p:spPr>
            <a:xfrm>
              <a:off x="-781454" y="1697430"/>
              <a:ext cx="1539600" cy="18948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>
                  <a:latin typeface="楷体_GB2312" pitchFamily="49" charset="-122"/>
                  <a:ea typeface="楷体_GB2312" pitchFamily="49" charset="-122"/>
                </a:rPr>
                <a:t>脑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990600" y="1557655"/>
            <a:ext cx="765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ym typeface="+mn-ea"/>
              </a:rPr>
              <a:t>  </a:t>
            </a:r>
            <a:r>
              <a:rPr lang="en-US" altLang="zh-CN" sz="4000" b="1" dirty="0" err="1" smtClean="0">
                <a:sym typeface="+mn-ea"/>
              </a:rPr>
              <a:t>táng</a:t>
            </a:r>
            <a:r>
              <a:rPr lang="en-US" altLang="zh-CN" sz="4000" b="1" dirty="0" smtClean="0">
                <a:sym typeface="+mn-ea"/>
              </a:rPr>
              <a:t>                  </a:t>
            </a:r>
            <a:r>
              <a:rPr lang="en-US" altLang="zh-CN" sz="4000" b="1" dirty="0" err="1" smtClean="0">
                <a:sym typeface="+mn-ea"/>
              </a:rPr>
              <a:t>nǎo</a:t>
            </a:r>
            <a:r>
              <a:rPr lang="en-US" altLang="zh-CN" sz="4000" b="1" dirty="0" smtClean="0">
                <a:sym typeface="+mn-ea"/>
              </a:rPr>
              <a:t>                    </a:t>
            </a:r>
            <a:r>
              <a:rPr lang="en-US" altLang="zh-CN" sz="4000" b="1" dirty="0" err="1" smtClean="0">
                <a:sym typeface="+mn-ea"/>
              </a:rPr>
              <a:t>dài</a:t>
            </a:r>
            <a:endParaRPr lang="zh-CN" altLang="en-US" sz="4000" b="1" dirty="0"/>
          </a:p>
        </p:txBody>
      </p:sp>
      <p:sp>
        <p:nvSpPr>
          <p:cNvPr id="30" name="文本框 29"/>
          <p:cNvSpPr txBox="1"/>
          <p:nvPr/>
        </p:nvSpPr>
        <p:spPr>
          <a:xfrm>
            <a:off x="2487295" y="3763010"/>
            <a:ext cx="72815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ym typeface="+mn-ea"/>
              </a:rPr>
              <a:t> </a:t>
            </a:r>
            <a:r>
              <a:rPr lang="en-US" altLang="zh-CN" sz="4000" b="1" dirty="0" err="1" smtClean="0">
                <a:sym typeface="+mn-ea"/>
              </a:rPr>
              <a:t>huī</a:t>
            </a:r>
            <a:r>
              <a:rPr lang="en-US" altLang="zh-CN" sz="4000" b="1" dirty="0" smtClean="0">
                <a:sym typeface="+mn-ea"/>
              </a:rPr>
              <a:t>                     </a:t>
            </a:r>
            <a:r>
              <a:rPr lang="en-US" altLang="zh-CN" sz="4000" b="1" dirty="0" err="1" smtClean="0">
                <a:sym typeface="+mn-ea"/>
              </a:rPr>
              <a:t>bǔ</a:t>
            </a:r>
            <a:r>
              <a:rPr lang="en-US" altLang="zh-CN" sz="4000" b="1" dirty="0" smtClean="0">
                <a:sym typeface="+mn-ea"/>
              </a:rPr>
              <a:t>                     </a:t>
            </a:r>
            <a:r>
              <a:rPr lang="en-US" altLang="zh-CN" sz="4000" b="1" dirty="0" err="1" smtClean="0">
                <a:sym typeface="+mn-ea"/>
              </a:rPr>
              <a:t>yíng</a:t>
            </a:r>
            <a:endParaRPr lang="en-US" altLang="zh-CN" sz="4000" b="1" dirty="0">
              <a:sym typeface="+mn-ea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990600" y="2264410"/>
            <a:ext cx="1370330" cy="1323474"/>
            <a:chOff x="-955824" y="1697380"/>
            <a:chExt cx="1887537" cy="191343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>
                  <a:latin typeface="楷体_GB2312" pitchFamily="49" charset="-122"/>
                  <a:ea typeface="楷体_GB2312" pitchFamily="49" charset="-122"/>
                </a:rPr>
                <a:t>阿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自主识字</a:t>
            </a:r>
          </a:p>
        </p:txBody>
      </p:sp>
      <p:grpSp>
        <p:nvGrpSpPr>
          <p:cNvPr id="3" name="组合 3"/>
          <p:cNvGrpSpPr/>
          <p:nvPr/>
        </p:nvGrpSpPr>
        <p:grpSpPr>
          <a:xfrm>
            <a:off x="2360930" y="4469765"/>
            <a:ext cx="1370330" cy="1323474"/>
            <a:chOff x="-955824" y="1697380"/>
            <a:chExt cx="1887537" cy="1913438"/>
          </a:xfrm>
        </p:grpSpPr>
        <p:pic>
          <p:nvPicPr>
            <p:cNvPr id="5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顶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4" name="组合 7"/>
          <p:cNvGrpSpPr/>
          <p:nvPr/>
        </p:nvGrpSpPr>
        <p:grpSpPr>
          <a:xfrm>
            <a:off x="8408670" y="4479925"/>
            <a:ext cx="1370330" cy="1310675"/>
            <a:chOff x="-955824" y="1697380"/>
            <a:chExt cx="1887537" cy="1894933"/>
          </a:xfrm>
        </p:grpSpPr>
        <p:pic>
          <p:nvPicPr>
            <p:cNvPr id="12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TextBox 4"/>
            <p:cNvSpPr txBox="1"/>
            <p:nvPr/>
          </p:nvSpPr>
          <p:spPr>
            <a:xfrm>
              <a:off x="-781454" y="1697430"/>
              <a:ext cx="1539600" cy="18948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>
                  <a:latin typeface="楷体_GB2312" pitchFamily="49" charset="-122"/>
                  <a:ea typeface="楷体_GB2312" pitchFamily="49" charset="-122"/>
                </a:rPr>
                <a:t>鼓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8" name="组合 16"/>
          <p:cNvGrpSpPr/>
          <p:nvPr/>
        </p:nvGrpSpPr>
        <p:grpSpPr>
          <a:xfrm>
            <a:off x="7038340" y="2264410"/>
            <a:ext cx="1370330" cy="1310675"/>
            <a:chOff x="-955824" y="1697380"/>
            <a:chExt cx="1887537" cy="1894933"/>
          </a:xfrm>
        </p:grpSpPr>
        <p:pic>
          <p:nvPicPr>
            <p:cNvPr id="18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TextBox 4"/>
            <p:cNvSpPr txBox="1"/>
            <p:nvPr/>
          </p:nvSpPr>
          <p:spPr>
            <a:xfrm>
              <a:off x="-781454" y="1697430"/>
              <a:ext cx="1539600" cy="18948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>
                  <a:latin typeface="楷体_GB2312" pitchFamily="49" charset="-122"/>
                  <a:ea typeface="楷体_GB2312" pitchFamily="49" charset="-122"/>
                </a:rPr>
                <a:t>宽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0" name="组合 19"/>
          <p:cNvGrpSpPr/>
          <p:nvPr/>
        </p:nvGrpSpPr>
        <p:grpSpPr>
          <a:xfrm>
            <a:off x="5410835" y="4474845"/>
            <a:ext cx="1370330" cy="1310675"/>
            <a:chOff x="-955824" y="1697380"/>
            <a:chExt cx="1887537" cy="1894933"/>
          </a:xfrm>
        </p:grpSpPr>
        <p:pic>
          <p:nvPicPr>
            <p:cNvPr id="21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TextBox 4"/>
            <p:cNvSpPr txBox="1"/>
            <p:nvPr/>
          </p:nvSpPr>
          <p:spPr>
            <a:xfrm>
              <a:off x="-781454" y="1697430"/>
              <a:ext cx="1539600" cy="18948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>
                  <a:latin typeface="楷体_GB2312" pitchFamily="49" charset="-122"/>
                  <a:ea typeface="楷体_GB2312" pitchFamily="49" charset="-122"/>
                </a:rPr>
                <a:t>披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4" name="组合 22"/>
          <p:cNvGrpSpPr/>
          <p:nvPr/>
        </p:nvGrpSpPr>
        <p:grpSpPr>
          <a:xfrm>
            <a:off x="4040505" y="2264410"/>
            <a:ext cx="1370330" cy="1323474"/>
            <a:chOff x="-955824" y="1697380"/>
            <a:chExt cx="1887537" cy="1913438"/>
          </a:xfrm>
        </p:grpSpPr>
        <p:pic>
          <p:nvPicPr>
            <p:cNvPr id="24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姨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990600" y="1557655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ym typeface="+mn-ea"/>
              </a:rPr>
              <a:t> </a:t>
            </a:r>
            <a:r>
              <a:rPr lang="en-US" altLang="zh-CN" sz="4000" b="1" dirty="0" smtClean="0">
                <a:sym typeface="+mn-ea"/>
              </a:rPr>
              <a:t>   ā                        </a:t>
            </a:r>
            <a:r>
              <a:rPr lang="en-US" altLang="zh-CN" sz="4000" b="1" dirty="0" err="1" smtClean="0">
                <a:sym typeface="+mn-ea"/>
              </a:rPr>
              <a:t>yí</a:t>
            </a:r>
            <a:r>
              <a:rPr lang="en-US" altLang="zh-CN" sz="4000" b="1" dirty="0" smtClean="0">
                <a:sym typeface="+mn-ea"/>
              </a:rPr>
              <a:t>                   </a:t>
            </a:r>
            <a:r>
              <a:rPr lang="en-US" altLang="zh-CN" sz="4000" b="1" dirty="0" smtClean="0">
                <a:sym typeface="+mn-ea"/>
              </a:rPr>
              <a:t> </a:t>
            </a:r>
            <a:r>
              <a:rPr lang="en-US" altLang="zh-CN" sz="4000" b="1" dirty="0" err="1" smtClean="0">
                <a:sym typeface="+mn-ea"/>
              </a:rPr>
              <a:t>kuān</a:t>
            </a:r>
            <a:r>
              <a:rPr lang="en-US" altLang="zh-CN" sz="4000" b="1" dirty="0" smtClean="0">
                <a:sym typeface="+mn-ea"/>
              </a:rPr>
              <a:t>                  </a:t>
            </a:r>
            <a:r>
              <a:rPr lang="en-US" altLang="zh-CN" sz="4000" b="1" dirty="0" err="1" smtClean="0">
                <a:sym typeface="+mn-ea"/>
              </a:rPr>
              <a:t>guī</a:t>
            </a:r>
            <a:r>
              <a:rPr lang="en-US" altLang="zh-CN" sz="4000" b="1" dirty="0" smtClean="0">
                <a:sym typeface="+mn-ea"/>
              </a:rPr>
              <a:t> </a:t>
            </a:r>
            <a:endParaRPr lang="zh-CN" altLang="en-US" sz="4000" b="1" dirty="0"/>
          </a:p>
        </p:txBody>
      </p:sp>
      <p:sp>
        <p:nvSpPr>
          <p:cNvPr id="30" name="文本框 29"/>
          <p:cNvSpPr txBox="1"/>
          <p:nvPr/>
        </p:nvSpPr>
        <p:spPr>
          <a:xfrm>
            <a:off x="2487295" y="3763010"/>
            <a:ext cx="72663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ym typeface="+mn-ea"/>
              </a:rPr>
              <a:t> </a:t>
            </a:r>
            <a:r>
              <a:rPr lang="en-US" altLang="zh-CN" sz="4000" b="1" dirty="0" err="1" smtClean="0">
                <a:sym typeface="+mn-ea"/>
              </a:rPr>
              <a:t>dǐng</a:t>
            </a:r>
            <a:r>
              <a:rPr lang="en-US" altLang="zh-CN" sz="4000" b="1" dirty="0" smtClean="0">
                <a:sym typeface="+mn-ea"/>
              </a:rPr>
              <a:t>                    </a:t>
            </a:r>
            <a:r>
              <a:rPr lang="en-US" altLang="zh-CN" sz="4000" b="1" dirty="0" err="1" smtClean="0">
                <a:sym typeface="+mn-ea"/>
              </a:rPr>
              <a:t>pī</a:t>
            </a:r>
            <a:r>
              <a:rPr lang="en-US" altLang="zh-CN" sz="4000" b="1" dirty="0" smtClean="0">
                <a:sym typeface="+mn-ea"/>
              </a:rPr>
              <a:t>                       </a:t>
            </a:r>
            <a:r>
              <a:rPr lang="en-US" altLang="zh-CN" sz="4000" b="1" dirty="0" err="1" smtClean="0">
                <a:sym typeface="+mn-ea"/>
              </a:rPr>
              <a:t>gǔ</a:t>
            </a:r>
            <a:endParaRPr lang="en-US" altLang="zh-CN" sz="4000" b="1" dirty="0">
              <a:sym typeface="+mn-ea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grpSp>
        <p:nvGrpSpPr>
          <p:cNvPr id="29" name="组合 16"/>
          <p:cNvGrpSpPr/>
          <p:nvPr/>
        </p:nvGrpSpPr>
        <p:grpSpPr>
          <a:xfrm>
            <a:off x="9949180" y="2294890"/>
            <a:ext cx="1370330" cy="1310675"/>
            <a:chOff x="-955824" y="1697380"/>
            <a:chExt cx="1887537" cy="1894933"/>
          </a:xfrm>
        </p:grpSpPr>
        <p:pic>
          <p:nvPicPr>
            <p:cNvPr id="34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" name="TextBox 4"/>
            <p:cNvSpPr txBox="1"/>
            <p:nvPr/>
          </p:nvSpPr>
          <p:spPr>
            <a:xfrm>
              <a:off x="-781454" y="1697430"/>
              <a:ext cx="1539600" cy="18948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>
                  <a:latin typeface="楷体_GB2312" pitchFamily="49" charset="-122"/>
                  <a:ea typeface="楷体_GB2312" pitchFamily="49" charset="-122"/>
                </a:rPr>
                <a:t>龟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202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>
                  <a:latin typeface="楷体_GB2312" pitchFamily="49" charset="-122"/>
                  <a:ea typeface="楷体_GB2312" pitchFamily="49" charset="-122"/>
                </a:rPr>
                <a:t>两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  </a:t>
            </a:r>
            <a:r>
              <a:rPr lang="en-US" altLang="zh-CN" sz="4800" b="1" dirty="0" err="1" smtClean="0"/>
              <a:t>liǎng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/>
              <a:t>笔顺</a:t>
            </a:r>
            <a:r>
              <a:rPr lang="zh-CN" altLang="en-US" sz="4800"/>
              <a:t>：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3814" y="5136833"/>
            <a:ext cx="7423785" cy="153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202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>
                  <a:latin typeface="楷体_GB2312" pitchFamily="49" charset="-122"/>
                  <a:ea typeface="楷体_GB2312" pitchFamily="49" charset="-122"/>
                </a:rPr>
                <a:t>就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     </a:t>
            </a:r>
            <a:r>
              <a:rPr lang="en-US" altLang="zh-CN" sz="4800" b="1" dirty="0" err="1" smtClean="0"/>
              <a:t>jiù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9048" y="4450080"/>
            <a:ext cx="7803832" cy="240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1015</Words>
  <Application>WPS 演示</Application>
  <PresentationFormat>自定义</PresentationFormat>
  <Paragraphs>163</Paragraphs>
  <Slides>34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MacBook</dc:creator>
  <cp:lastModifiedBy>lenovo</cp:lastModifiedBy>
  <cp:revision>27</cp:revision>
  <dcterms:created xsi:type="dcterms:W3CDTF">2016-12-11T09:55:00Z</dcterms:created>
  <dcterms:modified xsi:type="dcterms:W3CDTF">2017-07-05T08:28:59Z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