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21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264" r:id="rId15"/>
    <p:sldId id="345" r:id="rId16"/>
    <p:sldId id="311" r:id="rId17"/>
    <p:sldId id="327" r:id="rId18"/>
    <p:sldId id="346" r:id="rId19"/>
    <p:sldId id="320" r:id="rId20"/>
    <p:sldId id="318" r:id="rId21"/>
    <p:sldId id="367" r:id="rId22"/>
    <p:sldId id="368" r:id="rId23"/>
    <p:sldId id="370" r:id="rId24"/>
    <p:sldId id="369" r:id="rId25"/>
    <p:sldId id="336" r:id="rId26"/>
    <p:sldId id="347" r:id="rId27"/>
    <p:sldId id="314" r:id="rId28"/>
    <p:sldId id="348" r:id="rId29"/>
    <p:sldId id="285" r:id="rId30"/>
    <p:sldId id="287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72" y="-6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90" y="359229"/>
            <a:ext cx="5450024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2857" y="391886"/>
            <a:ext cx="545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14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、我要的是葫芦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6078" y="1105218"/>
            <a:ext cx="5299936" cy="5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2004241" y="11315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邻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27489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</a:t>
            </a:r>
            <a:r>
              <a:rPr lang="en-US" altLang="zh-CN" sz="4800" b="1" dirty="0" err="1" smtClean="0"/>
              <a:t>lín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981" y="4935508"/>
            <a:ext cx="7957964" cy="16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治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44114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zhì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421" y="5178828"/>
            <a:ext cx="8306579" cy="14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怪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9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guài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534" y="5020886"/>
            <a:ext cx="8056419" cy="15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生字指导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35923" y="3956821"/>
            <a:ext cx="9401399" cy="290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说一说：为什么一个是口字旁，一个是提手旁？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思考：你还能给它换一个别的偏旁吗？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如：娃、蛙、洼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……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组合 9"/>
          <p:cNvGrpSpPr/>
          <p:nvPr/>
        </p:nvGrpSpPr>
        <p:grpSpPr>
          <a:xfrm>
            <a:off x="3518333" y="1746827"/>
            <a:ext cx="1887537" cy="1971358"/>
            <a:chOff x="-955824" y="1613560"/>
            <a:chExt cx="1887537" cy="1971358"/>
          </a:xfrm>
        </p:grpSpPr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哇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3" name="组合 9"/>
          <p:cNvGrpSpPr/>
          <p:nvPr/>
        </p:nvGrpSpPr>
        <p:grpSpPr>
          <a:xfrm>
            <a:off x="6411163" y="1780079"/>
            <a:ext cx="1887537" cy="1971358"/>
            <a:chOff x="-955824" y="1613560"/>
            <a:chExt cx="1887537" cy="1971358"/>
          </a:xfrm>
        </p:grpSpPr>
        <p:pic>
          <p:nvPicPr>
            <p:cNvPr id="14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挂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内容梳理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745" y="2057697"/>
            <a:ext cx="9931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想一想这个故事中，除了葫芦，还提到了谁。</a:t>
            </a:r>
            <a:endParaRPr lang="en-US" altLang="zh-CN" sz="36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</a:rPr>
              <a:t>预设：那个人、邻居、蚜虫。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用上述几个词简单地说一说这个故事。</a:t>
            </a:r>
            <a:endParaRPr lang="zh-CN" altLang="en-US" sz="3600" b="1" dirty="0"/>
          </a:p>
        </p:txBody>
      </p:sp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12669" y="2100860"/>
            <a:ext cx="9443259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/>
              <a:t> 我要的是葫芦</a:t>
            </a:r>
            <a:endParaRPr lang="en-US" altLang="zh-CN" sz="4800" b="1" dirty="0" smtClean="0"/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棵       谢       想       盯      言       邻       治       怪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50183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一、画掉括号内错误的字。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（挂   哇）着几个小葫芦          （盯    订）着小葫芦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（邻   领）居                     奇（怪    拐）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二、我会连线。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蚜虫           葫芦藤           葫芦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70" y="4182860"/>
            <a:ext cx="1001597" cy="11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773" y="4147187"/>
            <a:ext cx="1089747" cy="113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7628" y="4159049"/>
            <a:ext cx="1076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连接符 10"/>
          <p:cNvCxnSpPr/>
          <p:nvPr/>
        </p:nvCxnSpPr>
        <p:spPr>
          <a:xfrm>
            <a:off x="1978429" y="5370022"/>
            <a:ext cx="5220393" cy="68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895302" y="5403273"/>
            <a:ext cx="2709949" cy="764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638502" y="5436524"/>
            <a:ext cx="2709949" cy="69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2654935" y="2291080"/>
            <a:ext cx="304800" cy="41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655050" y="2302510"/>
            <a:ext cx="384175" cy="429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666365" y="2980055"/>
            <a:ext cx="372745" cy="440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219565" y="2923540"/>
            <a:ext cx="305435" cy="45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5579" y="2050473"/>
            <a:ext cx="9071956" cy="3036916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453343" y="2119920"/>
            <a:ext cx="90040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三、我会给生字组词。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言（言语）（格言）（发言）（言论）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想（想象）（念想）（思想）（想法）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0835" y="812396"/>
            <a:ext cx="5210954" cy="52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5606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044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问题导入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262" y="4322619"/>
            <a:ext cx="9243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葫芦是怎么长出来的呢？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/>
              <a:t> 葫芦生长过程：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长出葫芦藤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长出绿叶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开出小花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结小葫芦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5435"/>
            <a:ext cx="327521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289" y="1577860"/>
            <a:ext cx="291750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5647" y="1575522"/>
            <a:ext cx="275835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3876" y="1604183"/>
            <a:ext cx="2998124" cy="25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797" y="1475287"/>
            <a:ext cx="11308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11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个生字，能够区分“挂”和“哇”。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有感情地朗读课文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，体会表达相同意思的两个句子的不同语气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能够用自己的话复述这个故事。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4.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结合生活，明白事情之间都是有联系的，不能光看一个方面。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（难点）</a:t>
            </a:r>
            <a:endParaRPr lang="zh-CN" altLang="en-US" sz="2800" b="1" dirty="0" smtClean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5606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044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312" y="1463559"/>
            <a:ext cx="4926851" cy="32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798" y="1440093"/>
            <a:ext cx="4638665" cy="3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95302" y="5054139"/>
            <a:ext cx="633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齐读第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自然段，将葫芦画下来。</a:t>
            </a:r>
            <a:endParaRPr lang="en-US" altLang="zh-CN" sz="3200" b="1" dirty="0" smtClean="0"/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  注意：绿叶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小花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葫芦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5606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044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273" y="1529542"/>
            <a:ext cx="106402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当叶子刚出现一些蚜虫的时候，种葫芦的人看到了是怎么想的？想一想你读懂了什么。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）那个人想的是什么？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</a:rPr>
              <a:t>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“有几个虫子怕什么！”“有几个虫子不可怕。”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</a:t>
            </a:r>
            <a:r>
              <a:rPr lang="zh-CN" altLang="en-US" sz="3200" b="1" dirty="0" smtClean="0"/>
              <a:t>这两句话有什么不同？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5606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044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273" y="1529542"/>
            <a:ext cx="10640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）课文前面说每天看几次，这里用“盯着”，你读懂了什么？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</a:rPr>
              <a:t>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“他盯着小葫芦自言自语地说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……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”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【</a:t>
            </a:r>
            <a:r>
              <a:rPr lang="zh-CN" altLang="en-US" sz="3200" b="1" dirty="0" smtClean="0"/>
              <a:t>盯着</a:t>
            </a:r>
            <a:r>
              <a:rPr lang="en-US" altLang="zh-CN" sz="3200" b="1" dirty="0" smtClean="0"/>
              <a:t>】</a:t>
            </a:r>
            <a:r>
              <a:rPr lang="zh-CN" altLang="en-US" sz="3200" b="1" dirty="0" smtClean="0"/>
              <a:t>：</a:t>
            </a:r>
            <a:r>
              <a:rPr lang="zh-CN" altLang="en-US" sz="3200" dirty="0" smtClean="0"/>
              <a:t>注视，集中视力看着，不放松。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5606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0445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1149" y="1828801"/>
            <a:ext cx="10191403" cy="388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阅读第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自然段，回答下列问题：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当邻居让他治虫时，那个种葫芦的人是怎么说的？找出种葫芦的人说的话读一读，想一想你读懂了什么？</a:t>
            </a:r>
            <a:endParaRPr lang="en-US" altLang="zh-CN" sz="32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/>
              <a:t>思考：种葫芦的人说的话是什么意思？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904" y="1550027"/>
            <a:ext cx="11098803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          植物生长一般要经历这样一个过程：生根，发芽，长叶，开花，结果。在这一过程中，前一环节直接影响着后一环节，要想得到好果实，就得细心呵护植物各部分的生长，不能只注意结果。做任何事都得注意植物之间的联系。</a:t>
            </a:r>
            <a:endParaRPr lang="zh-CN" altLang="en-US" sz="3200" b="1" dirty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课堂拓展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9410" y="1718953"/>
            <a:ext cx="11098803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、想象那个人看到小葫芦都落了，会想到什么？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、一颗葫芦从发芽到成熟，还会遇到哪些危害？还需要为它做些什么？第二年，那个人又种了一颗葫芦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……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请续编故事，并把第二年他又种的葫芦画下来。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12371" y="1637437"/>
            <a:ext cx="104502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3600" b="1" dirty="0" smtClean="0"/>
              <a:t>我要的是葫芦</a:t>
            </a:r>
            <a:endParaRPr lang="en-US" altLang="zh-CN" sz="3600" b="1" dirty="0" smtClean="0"/>
          </a:p>
          <a:p>
            <a:pPr>
              <a:lnSpc>
                <a:spcPct val="250000"/>
              </a:lnSpc>
            </a:pPr>
            <a:r>
              <a:rPr lang="zh-CN" altLang="en-US" sz="2800" b="1" dirty="0" smtClean="0"/>
              <a:t>               长出葫芦藤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长出绿叶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开出小花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结小葫芦</a:t>
            </a:r>
            <a:endParaRPr lang="en-US" altLang="zh-CN" sz="2800" b="1" dirty="0" smtClean="0"/>
          </a:p>
          <a:p>
            <a:pPr>
              <a:lnSpc>
                <a:spcPct val="250000"/>
              </a:lnSpc>
            </a:pPr>
            <a:r>
              <a:rPr lang="zh-CN" altLang="en-US" sz="2800" b="1" dirty="0" smtClean="0"/>
              <a:t>               不懂生长规律，不听别人劝告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984" y="1354281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98021" y="1303195"/>
            <a:ext cx="110719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、按课文内容的顺序排列下面的句子。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1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、小葫芦的叶子上长了蚜虫。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2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、邻居让他治叶子上的蚜虫。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3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、最后小葫芦都落了。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4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、这个人不听邻居的劝告。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5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、从前，有个人种了一棵小葫芦，过了些日子，小葫芦藤上长满了绿叶开出来小花。花谢以后，藤上挂了几个小葫芦。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正确顺序是</a:t>
            </a: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5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 （</a:t>
            </a:r>
            <a:r>
              <a:rPr lang="en-US" altLang="zh-CN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1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 （</a:t>
            </a:r>
            <a:r>
              <a:rPr lang="en-US" altLang="zh-CN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 （</a:t>
            </a:r>
            <a:r>
              <a:rPr lang="en-US" altLang="zh-CN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4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 （</a:t>
            </a:r>
            <a:r>
              <a:rPr lang="en-US" altLang="zh-CN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3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4850" y="1372491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065" y="1433946"/>
            <a:ext cx="109991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/>
              <a:t>二、照样子，写句子。</a:t>
            </a:r>
            <a:endParaRPr lang="en-US" altLang="zh-CN" sz="2600" b="1" dirty="0" smtClean="0"/>
          </a:p>
          <a:p>
            <a:pPr>
              <a:lnSpc>
                <a:spcPct val="150000"/>
              </a:lnSpc>
            </a:pPr>
            <a:r>
              <a:rPr lang="en-US" altLang="zh-CN" sz="2600" b="1" dirty="0" smtClean="0"/>
              <a:t>         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例</a:t>
            </a:r>
            <a:r>
              <a:rPr lang="en-US" altLang="zh-CN" sz="2600" dirty="0" smtClean="0"/>
              <a:t>1</a:t>
            </a:r>
            <a:r>
              <a:rPr lang="zh-CN" altLang="en-US" sz="2600" dirty="0" smtClean="0"/>
              <a:t>：叶子上的虫还用治？                   叶子上的虫不用治。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  1</a:t>
            </a:r>
            <a:r>
              <a:rPr lang="zh-CN" altLang="en-US" sz="2600" dirty="0" smtClean="0"/>
              <a:t>、你自己有，还用借？                       </a:t>
            </a:r>
            <a:r>
              <a:rPr lang="zh-CN" altLang="en-US" sz="2600" u="sng" dirty="0" smtClean="0">
                <a:solidFill>
                  <a:srgbClr val="0070C0"/>
                </a:solidFill>
              </a:rPr>
              <a:t>你自己有，不用借。</a:t>
            </a:r>
            <a:endParaRPr lang="en-US" altLang="zh-CN" sz="2600" u="sng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  2</a:t>
            </a:r>
            <a:r>
              <a:rPr lang="zh-CN" altLang="en-US" sz="2600" dirty="0" smtClean="0"/>
              <a:t>、天不过井口那么大，还用飞那么远吗？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70C0"/>
                </a:solidFill>
              </a:rPr>
              <a:t>                 </a:t>
            </a:r>
            <a:r>
              <a:rPr lang="zh-CN" altLang="en-US" sz="2600" u="sng" dirty="0" smtClean="0">
                <a:solidFill>
                  <a:srgbClr val="0070C0"/>
                </a:solidFill>
              </a:rPr>
              <a:t>天不过井口那么大，不用飞那么远。</a:t>
            </a:r>
            <a:endParaRPr lang="en-US" altLang="zh-CN" sz="2600" u="sng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 </a:t>
            </a:r>
            <a:r>
              <a:rPr lang="zh-CN" altLang="en-US" sz="2600" dirty="0" smtClean="0"/>
              <a:t>例</a:t>
            </a:r>
            <a:r>
              <a:rPr lang="en-US" altLang="zh-CN" sz="2600" dirty="0" smtClean="0"/>
              <a:t>2</a:t>
            </a:r>
            <a:r>
              <a:rPr lang="zh-CN" altLang="en-US" sz="2600" dirty="0" smtClean="0"/>
              <a:t>：有几个虫子怕什么！                    有几个虫子不怕。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  1</a:t>
            </a:r>
            <a:r>
              <a:rPr lang="zh-CN" altLang="en-US" sz="2600" dirty="0" smtClean="0"/>
              <a:t>、天黑走路怕什么！                             </a:t>
            </a:r>
            <a:r>
              <a:rPr lang="zh-CN" altLang="en-US" sz="2600" u="sng" dirty="0" smtClean="0">
                <a:solidFill>
                  <a:srgbClr val="0070C0"/>
                </a:solidFill>
              </a:rPr>
              <a:t>天黑走路不可怕。</a:t>
            </a:r>
            <a:endParaRPr lang="en-US" altLang="zh-CN" sz="2600" u="sng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  2</a:t>
            </a:r>
            <a:r>
              <a:rPr lang="zh-CN" altLang="en-US" sz="2600" dirty="0" smtClean="0"/>
              <a:t>、为同学做点好事算什么！               </a:t>
            </a:r>
            <a:r>
              <a:rPr lang="zh-CN" altLang="en-US" sz="2600" u="sng" dirty="0" smtClean="0">
                <a:solidFill>
                  <a:srgbClr val="0070C0"/>
                </a:solidFill>
              </a:rPr>
              <a:t>为同学做点好事不算什么。</a:t>
            </a:r>
            <a:endParaRPr lang="zh-CN" altLang="en-US" sz="26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0836" y="945399"/>
            <a:ext cx="5177703" cy="51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新题导入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381" y="4990407"/>
            <a:ext cx="9555480" cy="15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有个人种了一棵葫芦呢，那他种成功了吗？最后他有没有得到他想要的葫芦呢？</a:t>
            </a:r>
            <a:endParaRPr lang="zh-CN" altLang="en-US" sz="3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72" y="1656944"/>
            <a:ext cx="5095790" cy="303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043" y="1644879"/>
            <a:ext cx="4739900" cy="299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棵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77365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</a:t>
            </a:r>
            <a:r>
              <a:rPr lang="en-US" altLang="zh-CN" sz="4800" b="1" dirty="0" err="1" smtClean="0"/>
              <a:t>kē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568" y="4343400"/>
            <a:ext cx="81418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谢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43867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xiè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445" y="4343400"/>
            <a:ext cx="802550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想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xiǎng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769" y="4314825"/>
            <a:ext cx="8094431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盯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79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dīng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331" y="5145751"/>
            <a:ext cx="8324164" cy="17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言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10616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yán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743" y="4864245"/>
            <a:ext cx="8127333" cy="173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WPS 演示</Application>
  <PresentationFormat>自定义</PresentationFormat>
  <Paragraphs>188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61</cp:revision>
  <dcterms:created xsi:type="dcterms:W3CDTF">2016-12-11T09:55:00Z</dcterms:created>
  <dcterms:modified xsi:type="dcterms:W3CDTF">2017-08-24T21:03:04Z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