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4" r:id="rId7"/>
    <p:sldId id="310" r:id="rId8"/>
    <p:sldId id="309" r:id="rId9"/>
    <p:sldId id="308" r:id="rId10"/>
    <p:sldId id="307" r:id="rId11"/>
    <p:sldId id="306" r:id="rId12"/>
    <p:sldId id="305" r:id="rId13"/>
    <p:sldId id="324" r:id="rId14"/>
    <p:sldId id="334" r:id="rId15"/>
    <p:sldId id="261" r:id="rId16"/>
    <p:sldId id="313" r:id="rId17"/>
    <p:sldId id="311" r:id="rId18"/>
    <p:sldId id="327" r:id="rId19"/>
    <p:sldId id="320" r:id="rId20"/>
    <p:sldId id="318" r:id="rId21"/>
    <p:sldId id="335" r:id="rId22"/>
    <p:sldId id="336" r:id="rId23"/>
    <p:sldId id="274" r:id="rId24"/>
    <p:sldId id="337" r:id="rId25"/>
    <p:sldId id="338" r:id="rId26"/>
    <p:sldId id="319" r:id="rId27"/>
    <p:sldId id="339" r:id="rId28"/>
    <p:sldId id="314" r:id="rId29"/>
    <p:sldId id="285" r:id="rId30"/>
    <p:sldId id="340" r:id="rId31"/>
    <p:sldId id="287" r:id="rId3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38" d="100"/>
          <a:sy n="38" d="100"/>
        </p:scale>
        <p:origin x="-72" y="-652"/>
      </p:cViewPr>
      <p:guideLst>
        <p:guide orient="horz" pos="2160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:\1486050450(1).png1486050450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4189788" cy="1198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" y="0"/>
            <a:ext cx="415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楷体" panose="02010609060101010101" charset="-122"/>
                <a:ea typeface="楷体" panose="02010609060101010101" charset="-122"/>
              </a:rPr>
              <a:t>12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、坐井观天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0" y="764771"/>
            <a:ext cx="4206240" cy="166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 txBox="1"/>
          <p:nvPr/>
        </p:nvSpPr>
        <p:spPr bwMode="auto">
          <a:xfrm>
            <a:off x="1218392" y="772045"/>
            <a:ext cx="2820035" cy="436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人教版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·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年级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册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喝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744114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 </a:t>
            </a:r>
            <a:r>
              <a:rPr lang="en-US" altLang="zh-CN" sz="4800" b="1" dirty="0" smtClean="0"/>
              <a:t>h ē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4947" y="4343400"/>
            <a:ext cx="809200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>
                  <a:latin typeface="楷体_GB2312" pitchFamily="49" charset="-122"/>
                  <a:ea typeface="楷体_GB2312" pitchFamily="49" charset="-122"/>
                </a:rPr>
                <a:t>话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744114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smtClean="0"/>
              <a:t> </a:t>
            </a:r>
            <a:r>
              <a:rPr lang="en-US" altLang="zh-CN" sz="4800" b="1" dirty="0" err="1" smtClean="0"/>
              <a:t>huà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4595" y="5106526"/>
            <a:ext cx="8119846" cy="151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4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际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544609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smtClean="0"/>
              <a:t>   j ì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6915" y="4860694"/>
            <a:ext cx="8191763" cy="17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拓展思维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386" y="1595021"/>
            <a:ext cx="10774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联系句子和上下文，理解下面三个词，并拓展思维，想想除了天无边无际，哪些事物也能说无边无际。</a:t>
            </a:r>
            <a:endParaRPr lang="en-US" altLang="zh-CN" sz="32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32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无边无际</a:t>
            </a:r>
            <a:r>
              <a:rPr lang="en-US" altLang="zh-CN" sz="32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r>
              <a:rPr lang="zh-CN" altLang="en-US" sz="32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3200" dirty="0" smtClean="0">
                <a:solidFill>
                  <a:srgbClr val="0070C0"/>
                </a:solidFill>
              </a:rPr>
              <a:t>无</a:t>
            </a:r>
            <a:r>
              <a:rPr lang="en-US" altLang="zh-CN" sz="3200" dirty="0" smtClean="0">
                <a:solidFill>
                  <a:srgbClr val="0070C0"/>
                </a:solidFill>
              </a:rPr>
              <a:t>:</a:t>
            </a:r>
            <a:r>
              <a:rPr lang="zh-CN" altLang="en-US" sz="3200" dirty="0" smtClean="0">
                <a:solidFill>
                  <a:srgbClr val="0070C0"/>
                </a:solidFill>
              </a:rPr>
              <a:t>没有边</a:t>
            </a:r>
            <a:r>
              <a:rPr lang="en-US" altLang="zh-CN" sz="3200" dirty="0" smtClean="0">
                <a:solidFill>
                  <a:srgbClr val="0070C0"/>
                </a:solidFill>
              </a:rPr>
              <a:t>;</a:t>
            </a:r>
            <a:r>
              <a:rPr lang="zh-CN" altLang="en-US" sz="3200" dirty="0" smtClean="0">
                <a:solidFill>
                  <a:srgbClr val="0070C0"/>
                </a:solidFill>
              </a:rPr>
              <a:t>边缘际</a:t>
            </a:r>
            <a:r>
              <a:rPr lang="en-US" altLang="zh-CN" sz="3200" dirty="0" smtClean="0">
                <a:solidFill>
                  <a:srgbClr val="0070C0"/>
                </a:solidFill>
              </a:rPr>
              <a:t>:</a:t>
            </a:r>
            <a:r>
              <a:rPr lang="zh-CN" altLang="en-US" sz="3200" dirty="0" smtClean="0">
                <a:solidFill>
                  <a:srgbClr val="0070C0"/>
                </a:solidFill>
              </a:rPr>
              <a:t>边际 。形容范围极为广阔</a:t>
            </a:r>
            <a:r>
              <a:rPr lang="en-US" altLang="zh-CN" sz="3200" dirty="0" smtClean="0">
                <a:solidFill>
                  <a:srgbClr val="0070C0"/>
                </a:solidFill>
              </a:rPr>
              <a:t>,</a:t>
            </a:r>
            <a:r>
              <a:rPr lang="zh-CN" altLang="en-US" sz="3200" dirty="0" smtClean="0">
                <a:solidFill>
                  <a:srgbClr val="0070C0"/>
                </a:solidFill>
              </a:rPr>
              <a:t>看不见边际。</a:t>
            </a:r>
            <a:endParaRPr lang="en-US" altLang="zh-CN" sz="3200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32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大话</a:t>
            </a:r>
            <a:r>
              <a:rPr lang="en-US" altLang="zh-CN" sz="32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r>
              <a:rPr lang="zh-CN" altLang="en-US" sz="32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3200" dirty="0" smtClean="0">
                <a:solidFill>
                  <a:srgbClr val="0070C0"/>
                </a:solidFill>
              </a:rPr>
              <a:t>虚夸不实的话。</a:t>
            </a:r>
            <a:endParaRPr lang="en-US" altLang="zh-CN" sz="3200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32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笑</a:t>
            </a:r>
            <a:r>
              <a:rPr lang="en-US" altLang="zh-CN" sz="32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r>
              <a:rPr lang="zh-CN" altLang="en-US" sz="32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3200" dirty="0" smtClean="0">
                <a:solidFill>
                  <a:srgbClr val="0070C0"/>
                </a:solidFill>
              </a:rPr>
              <a:t>露出愉快的表情，发出欢喜的声音。</a:t>
            </a:r>
            <a:endParaRPr lang="zh-CN" altLang="en-US" sz="3200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朗读表演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5488940" y="1293495"/>
            <a:ext cx="6242685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dirty="0" smtClean="0"/>
          </a:p>
          <a:p>
            <a:pPr lvl="1">
              <a:lnSpc>
                <a:spcPct val="150000"/>
              </a:lnSpc>
            </a:pPr>
            <a:endParaRPr lang="en-US" altLang="zh-CN" sz="3600" b="1" dirty="0" smtClean="0"/>
          </a:p>
          <a:p>
            <a:endParaRPr lang="zh-CN" altLang="en-US" dirty="0" smtClean="0"/>
          </a:p>
          <a:p>
            <a:pPr lvl="1">
              <a:lnSpc>
                <a:spcPct val="150000"/>
              </a:lnSpc>
            </a:pPr>
            <a:endParaRPr lang="en-US" altLang="zh-CN" sz="3600" b="1" dirty="0" smtClean="0"/>
          </a:p>
          <a:p>
            <a:endParaRPr lang="zh-CN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5469774" y="1461216"/>
            <a:ext cx="6353908" cy="4360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、分角色朗读课文，把握小鸟和青蛙的语气。</a:t>
            </a:r>
            <a:endParaRPr lang="en-US" altLang="zh-CN" sz="3600" b="1" dirty="0" smtClean="0"/>
          </a:p>
          <a:p>
            <a:pPr lvl="1">
              <a:lnSpc>
                <a:spcPct val="200000"/>
              </a:lnSpc>
            </a:pP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、上台表演，一名扮演小鸟，一名扮演青蛙。</a:t>
            </a:r>
            <a:endParaRPr lang="en-US" altLang="zh-CN" sz="36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708" y="1676833"/>
            <a:ext cx="4496059" cy="460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3276" y="1777537"/>
            <a:ext cx="11018520" cy="378565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3200" b="1" dirty="0" smtClean="0"/>
              <a:t>        《</a:t>
            </a:r>
            <a:r>
              <a:rPr lang="zh-CN" altLang="en-US" sz="3200" b="1" dirty="0" smtClean="0"/>
              <a:t>坐井观天</a:t>
            </a:r>
            <a:r>
              <a:rPr lang="en-US" altLang="zh-CN" sz="3200" b="1" dirty="0" smtClean="0"/>
              <a:t>》</a:t>
            </a:r>
            <a:r>
              <a:rPr lang="zh-CN" altLang="en-US" sz="3200" b="1" dirty="0" smtClean="0"/>
              <a:t>这则寓言通过青蛙和小鸟对天的大小的争论，阐明了一个深刻的道理：看问题、认识事物要全面，不要自以为是。</a:t>
            </a:r>
            <a:endParaRPr lang="en-US" altLang="zh-CN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19153" y="1727084"/>
            <a:ext cx="6424353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800" b="1" dirty="0" smtClean="0"/>
              <a:t>坐井观天</a:t>
            </a:r>
            <a:endParaRPr lang="en-US" altLang="zh-CN" sz="4800" b="1" dirty="0" smtClean="0"/>
          </a:p>
          <a:p>
            <a:pPr>
              <a:lnSpc>
                <a:spcPct val="200000"/>
              </a:lnSpc>
            </a:pPr>
            <a:r>
              <a:rPr lang="zh-CN" altLang="en-US" sz="3600" b="1" dirty="0" smtClean="0"/>
              <a:t>       青蛙       井里        井口大</a:t>
            </a:r>
            <a:endParaRPr lang="en-US" altLang="zh-CN" sz="3600" b="1" dirty="0" smtClean="0"/>
          </a:p>
          <a:p>
            <a:pPr>
              <a:lnSpc>
                <a:spcPct val="200000"/>
              </a:lnSpc>
            </a:pPr>
            <a:r>
              <a:rPr lang="zh-CN" altLang="en-US" sz="3600" b="1" dirty="0" smtClean="0"/>
              <a:t>     小鸟       井沿        无边无际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1055" y="1468582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55568" y="1421651"/>
            <a:ext cx="10860577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一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、我的发现。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比一比，你发现了什么？赶快说给小伙伴听听。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（喝      渴）      （观      现）      （话      活）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二、请在加点字正确的读音下画√。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弄错（</a:t>
            </a:r>
            <a:r>
              <a:rPr lang="en-US" altLang="zh-CN" sz="2400" b="1" dirty="0" err="1" smtClean="0">
                <a:latin typeface="+mn-ea"/>
              </a:rPr>
              <a:t>nòng</a:t>
            </a:r>
            <a:r>
              <a:rPr lang="en-US" altLang="zh-CN" sz="2400" b="1" dirty="0" smtClean="0">
                <a:latin typeface="+mn-ea"/>
              </a:rPr>
              <a:t>  </a:t>
            </a:r>
            <a:r>
              <a:rPr lang="en-US" altLang="zh-CN" sz="2400" b="1" dirty="0" err="1" smtClean="0">
                <a:latin typeface="+mn-ea"/>
              </a:rPr>
              <a:t>lòng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             天际（</a:t>
            </a:r>
            <a:r>
              <a:rPr lang="en-US" altLang="zh-CN" sz="2400" b="1" dirty="0" err="1" smtClean="0">
                <a:latin typeface="+mn-ea"/>
              </a:rPr>
              <a:t>jì</a:t>
            </a:r>
            <a:r>
              <a:rPr lang="en-US" altLang="zh-CN" sz="2400" b="1" dirty="0" smtClean="0">
                <a:latin typeface="+mn-ea"/>
              </a:rPr>
              <a:t>   </a:t>
            </a:r>
            <a:r>
              <a:rPr lang="en-US" altLang="zh-CN" sz="2400" b="1" dirty="0" err="1" smtClean="0">
                <a:latin typeface="+mn-ea"/>
              </a:rPr>
              <a:t>jī</a:t>
            </a:r>
            <a:r>
              <a:rPr lang="en-US" altLang="zh-CN" sz="2400" b="1" dirty="0" smtClean="0">
                <a:latin typeface="+mn-ea"/>
              </a:rPr>
              <a:t>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大得很哪（</a:t>
            </a:r>
            <a:r>
              <a:rPr lang="en-US" altLang="zh-CN" sz="2400" b="1" dirty="0" err="1" smtClean="0">
                <a:latin typeface="+mn-ea"/>
              </a:rPr>
              <a:t>na</a:t>
            </a:r>
            <a:r>
              <a:rPr lang="en-US" altLang="zh-CN" sz="2400" b="1" dirty="0" smtClean="0">
                <a:latin typeface="+mn-ea"/>
              </a:rPr>
              <a:t>  </a:t>
            </a:r>
            <a:r>
              <a:rPr lang="en-US" altLang="zh-CN" sz="2400" b="1" dirty="0" err="1" smtClean="0">
                <a:latin typeface="+mn-ea"/>
              </a:rPr>
              <a:t>nǎ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             抬头（</a:t>
            </a:r>
            <a:r>
              <a:rPr lang="en-US" altLang="zh-CN" sz="2400" b="1" dirty="0" err="1" smtClean="0">
                <a:latin typeface="+mn-ea"/>
              </a:rPr>
              <a:t>tái</a:t>
            </a:r>
            <a:r>
              <a:rPr lang="en-US" altLang="zh-CN" sz="2400" b="1" dirty="0" smtClean="0">
                <a:latin typeface="+mn-ea"/>
              </a:rPr>
              <a:t>  </a:t>
            </a:r>
            <a:r>
              <a:rPr lang="en-US" altLang="zh-CN" sz="2400" b="1" dirty="0" err="1" smtClean="0">
                <a:latin typeface="+mn-ea"/>
              </a:rPr>
              <a:t>tāi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三、组词。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井（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水井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 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井底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             沿（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床沿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 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井沿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答（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回答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 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答复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             喝（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喝水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 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喝茶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 第二课时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8415" y="1195126"/>
            <a:ext cx="5323003" cy="441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12281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387831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复习巩固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23163" y="2550737"/>
            <a:ext cx="6519454" cy="191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chemeClr val="accent5"/>
                </a:solidFill>
              </a:rPr>
              <a:t>这两只小动物吵吵闹闹，你不让我，我不让你，它们在争论什么呢？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2039" y="1889241"/>
            <a:ext cx="4636964" cy="333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-1511110949340-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7485" y="4925695"/>
            <a:ext cx="2947035" cy="1943735"/>
          </a:xfrm>
          <a:prstGeom prst="rect">
            <a:avLst/>
          </a:prstGeom>
        </p:spPr>
      </p:pic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教学目标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2440" y="1377315"/>
            <a:ext cx="11308080" cy="4192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  <a:cs typeface="+mn-ea"/>
              </a:rPr>
              <a:t>1.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认识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10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</a:t>
            </a:r>
            <a:r>
              <a:rPr 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，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会写</a:t>
            </a:r>
            <a:r>
              <a:rPr lang="en-US" alt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8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个生字。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（重点）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50000"/>
              </a:lnSpc>
            </a:pP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2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分角色朗读对话，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有感情地朗读课文。</a:t>
            </a:r>
            <a:r>
              <a:rPr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重点）</a:t>
            </a:r>
            <a:endParaRPr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50000"/>
              </a:lnSpc>
            </a:pP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3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通过多种形式的朗读以及做小实验来理解故事的含义。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难点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）</a:t>
            </a:r>
            <a:endParaRPr lang="en-US" altLang="zh-CN" sz="28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  <a:sym typeface="+mn-ea"/>
            </a:endParaRPr>
          </a:p>
          <a:p>
            <a:pPr>
              <a:lnSpc>
                <a:spcPct val="250000"/>
              </a:lnSpc>
            </a:pPr>
            <a:r>
              <a:rPr lang="en-US" alt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4.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明白看问题、认识事物要全面，不能自以为是的道理。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（难点）</a:t>
            </a:r>
            <a:endParaRPr sz="2800" b="1" dirty="0">
              <a:latin typeface="楷体_GB2312" pitchFamily="49" charset="-122"/>
              <a:ea typeface="楷体_GB2312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12281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朗读感悟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330" y="1401289"/>
            <a:ext cx="10997862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/>
              <a:t>精读青蛙与小鸟的三次对话，回答下列问题：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、青蛙相信小鸟的话吗？青蛙是怎么反驳小鸟的话的？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、什么叫“大话”？联系实际说说。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、理解反问句“还用飞那么远吗”，体会青蛙的自以为是。</a:t>
            </a:r>
            <a:endParaRPr lang="zh-CN" altLang="en-US" sz="3200" b="1" dirty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00643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35458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揭示寓意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3083" y="1384663"/>
            <a:ext cx="10461988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讨论</a:t>
            </a:r>
            <a:r>
              <a:rPr lang="en-US" altLang="zh-CN" sz="3200" b="1" dirty="0" smtClean="0"/>
              <a:t>: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、青蛙和小鸟在争论一个什么样的问题？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、它们的观点分别是什么？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、同一个天，为什么它们的观点截然不同？你认为青蛙和小鸟谁说得对？</a:t>
            </a:r>
            <a:endParaRPr lang="zh-CN" altLang="en-US" sz="3200" b="1" dirty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4648" y="5286895"/>
            <a:ext cx="4754880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</a:rPr>
              <a:t>1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、天有多大        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</a:rPr>
              <a:t>2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、无边无际，井口那么大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106189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揭示寓意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3083" y="4227616"/>
            <a:ext cx="8553921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思考：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          </a:t>
            </a:r>
            <a:r>
              <a:rPr lang="zh-CN" altLang="en-US" sz="3200" b="1" dirty="0" smtClean="0"/>
              <a:t>小鸟没有错，那是青蛙错了吗？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          </a:t>
            </a:r>
            <a:r>
              <a:rPr lang="zh-CN" altLang="en-US" sz="3200" b="1" dirty="0" smtClean="0"/>
              <a:t>青蛙看到的天空为什么只有井口那么大？</a:t>
            </a:r>
            <a:endParaRPr lang="zh-CN" altLang="en-US" sz="3200" b="1" dirty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700" y="1553875"/>
            <a:ext cx="45529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2379" y="1544522"/>
            <a:ext cx="4874289" cy="273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00643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35458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揭示寓意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3083" y="1384663"/>
            <a:ext cx="10461988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思考：</a:t>
            </a:r>
            <a:endParaRPr lang="en-US" altLang="zh-CN" sz="3200" b="1" dirty="0" smtClean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 smtClean="0"/>
              <a:t>           </a:t>
            </a:r>
            <a:r>
              <a:rPr lang="zh-CN" altLang="en-US" sz="3200" b="1" dirty="0" smtClean="0"/>
              <a:t>思考它们俩谁错了？错在哪？这是一只怎样的青蛙？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en-US" altLang="zh-CN" sz="3200" b="1" dirty="0" smtClean="0"/>
              <a:t>             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固执、自以为是、骄傲、眼界不开阔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 smtClean="0"/>
              <a:t>           </a:t>
            </a:r>
            <a:r>
              <a:rPr lang="zh-CN" altLang="en-US" sz="3200" b="1" dirty="0" smtClean="0"/>
              <a:t>与青蛙相比，这是一只怎样的小鸟？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en-US" altLang="zh-CN" sz="3200" b="1" dirty="0" smtClean="0"/>
              <a:t>             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见多识广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00643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35458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揭示寓意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3083" y="1301536"/>
            <a:ext cx="10461988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说说：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            </a:t>
            </a:r>
            <a:r>
              <a:rPr lang="zh-CN" altLang="en-US" sz="3200" b="1" dirty="0" smtClean="0"/>
              <a:t>“坐井观天”有什么含义？从小鸟和青蛙的身上你明白了什么呢？</a:t>
            </a:r>
            <a:endParaRPr lang="en-US" altLang="zh-CN" sz="3200" b="1" dirty="0" smtClean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520" y="3811012"/>
            <a:ext cx="10737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        “坐井观天”比喻目光短浅、眼界狭窄。我们应该像小鸟一样见多识广。所以，我们每一个同学从小就要多学点知识，多度一些课外书，多出去走走看看，不断地增长见识，这样才不会成为井底之蛙。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课堂延伸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2303" y="2187616"/>
            <a:ext cx="10466613" cy="29011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、这真是一只可怜的青蛙。谁能想个巧妙的办法帮助这只青蛙离开这口枯井？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、青蛙被救上来以后，它会看到什么？它会说些什么？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94809" y="2353871"/>
            <a:ext cx="713232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b="1" dirty="0" smtClean="0"/>
              <a:t>“欲穷千里目，更上一层楼。”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14302" y="1790873"/>
            <a:ext cx="8826732" cy="34984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400" b="1" dirty="0" smtClean="0"/>
              <a:t>                             坐井观天</a:t>
            </a:r>
            <a:endParaRPr lang="en-US" altLang="zh-CN" sz="4400" b="1" dirty="0" smtClean="0"/>
          </a:p>
          <a:p>
            <a:pPr>
              <a:lnSpc>
                <a:spcPct val="200000"/>
              </a:lnSpc>
            </a:pPr>
            <a:r>
              <a:rPr lang="zh-CN" altLang="en-US" sz="3600" b="1" dirty="0" smtClean="0"/>
              <a:t>青蛙           目光短浅、眼界狭小、自以为是</a:t>
            </a:r>
            <a:endParaRPr lang="en-US" altLang="zh-CN" sz="3600" b="1" dirty="0" smtClean="0"/>
          </a:p>
          <a:p>
            <a:pPr>
              <a:lnSpc>
                <a:spcPct val="200000"/>
              </a:lnSpc>
            </a:pPr>
            <a:r>
              <a:rPr lang="zh-CN" altLang="en-US" sz="3600" b="1" dirty="0" smtClean="0"/>
              <a:t>小鸟           见多识广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1055" y="1487978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" y="1600200"/>
            <a:ext cx="10774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一、我会连。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吞吞吐吐                大得看不到边。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坐井观天                形容说话不通快，想说又说不出的样子。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无边无际                坐在井里看天。比喻有些人看问题目光短小，所见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                  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有限，还自以为正确。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二、我会选字填空。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座     坐     渴     喝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1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、青蛙（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坐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）在井里。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2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、我乘坐公共汽车时会主动为老人让（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座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945178" y="2443942"/>
            <a:ext cx="2527069" cy="615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961804" y="3042458"/>
            <a:ext cx="2410691" cy="565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011680" y="2576945"/>
            <a:ext cx="2493818" cy="1030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1055" y="1487978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" y="1600200"/>
            <a:ext cx="10774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3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、上完体育课，我口（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渴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）了，想（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喝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）水。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吗     了     哪     呀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4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、你从哪里来（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呀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）？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5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、你别说大话（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了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）！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6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、天不过井口那么大，还用飞那么远（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吗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）？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7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、天无边无际，大得很（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哪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）！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三、我会照样子写句子。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例：我一抬头就看见天。            爸爸一回家就看报。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我一（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回到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）就（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开始做作业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）。    我一（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到教室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）就（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看到老师了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）。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第一</a:t>
            </a: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61667" y="1311506"/>
            <a:ext cx="5173373" cy="429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8255-131223141I0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" y="577215"/>
            <a:ext cx="9951720" cy="5704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21280" y="3276600"/>
            <a:ext cx="5257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今天的你们很棒哦！明天继续加油！！</a:t>
            </a:r>
            <a:endParaRPr lang="zh-CN" altLang="en-US" sz="4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新课导入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6486" y="4508268"/>
            <a:ext cx="11540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/>
              <a:t>从前，在一口古老的井里，坐着一只青蛙。一天，一只小鸟飞到井沿上。接着，你最想知道什么呢？</a:t>
            </a:r>
            <a:endParaRPr lang="en-US" altLang="zh-CN" sz="3200" b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/>
              <a:t>青蛙和小鸟说了什么？</a:t>
            </a:r>
            <a:endParaRPr lang="en-US" altLang="zh-CN" sz="32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88424" y="1101870"/>
            <a:ext cx="405903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7637" y="1083166"/>
            <a:ext cx="3686435" cy="327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>
                  <a:latin typeface="楷体_GB2312" pitchFamily="49" charset="-122"/>
                  <a:ea typeface="楷体_GB2312" pitchFamily="49" charset="-122"/>
                </a:rPr>
                <a:t>井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76074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</a:t>
            </a:r>
            <a:r>
              <a:rPr lang="en-US" altLang="zh-CN" sz="4800" b="1" dirty="0" err="1" smtClean="0"/>
              <a:t>jǐng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/>
              <a:t>笔顺</a:t>
            </a:r>
            <a:r>
              <a:rPr lang="zh-CN" altLang="en-US" sz="4800"/>
              <a:t>：</a:t>
            </a:r>
            <a:endParaRPr lang="zh-CN" altLang="en-US" sz="480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5862" y="4809693"/>
            <a:ext cx="5294515" cy="18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>
                  <a:latin typeface="楷体_GB2312" pitchFamily="49" charset="-122"/>
                  <a:ea typeface="楷体_GB2312" pitchFamily="49" charset="-122"/>
                </a:rPr>
                <a:t>观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860492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err="1" smtClean="0"/>
              <a:t>guān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6283" y="4878532"/>
            <a:ext cx="7455651" cy="182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沿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827241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 </a:t>
            </a:r>
            <a:r>
              <a:rPr lang="en-US" altLang="zh-CN" sz="4800" b="1" dirty="0" err="1" smtClean="0"/>
              <a:t>yán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1872" y="5063750"/>
            <a:ext cx="8260622" cy="155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>
                  <a:latin typeface="楷体_GB2312" pitchFamily="49" charset="-122"/>
                  <a:ea typeface="楷体_GB2312" pitchFamily="49" charset="-122"/>
                </a:rPr>
                <a:t>答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843867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smtClean="0"/>
              <a:t> d á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58" y="4333875"/>
            <a:ext cx="806351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渴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810616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smtClean="0"/>
              <a:t> k ě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572" y="4352925"/>
            <a:ext cx="828042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2024</Words>
  <Application>WPS 演示</Application>
  <PresentationFormat>自定义</PresentationFormat>
  <Paragraphs>206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宋体</vt:lpstr>
      <vt:lpstr>Wingdings</vt:lpstr>
      <vt:lpstr>楷体</vt:lpstr>
      <vt:lpstr>黑体</vt:lpstr>
      <vt:lpstr>楷体_GB2312</vt:lpstr>
      <vt:lpstr>Calibri</vt:lpstr>
      <vt:lpstr>微软雅黑</vt:lpstr>
      <vt:lpstr>Arial Unicode MS</vt:lpstr>
      <vt:lpstr>Calibri Light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</dc:creator>
  <cp:lastModifiedBy>Administrator</cp:lastModifiedBy>
  <cp:revision>35</cp:revision>
  <dcterms:created xsi:type="dcterms:W3CDTF">2016-12-11T09:55:00Z</dcterms:created>
  <dcterms:modified xsi:type="dcterms:W3CDTF">2017-08-24T20:56:11Z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