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321" r:id="rId7"/>
    <p:sldId id="264" r:id="rId8"/>
    <p:sldId id="370" r:id="rId9"/>
    <p:sldId id="360" r:id="rId10"/>
    <p:sldId id="371" r:id="rId11"/>
    <p:sldId id="361" r:id="rId12"/>
    <p:sldId id="372" r:id="rId13"/>
    <p:sldId id="373" r:id="rId14"/>
    <p:sldId id="374" r:id="rId15"/>
    <p:sldId id="311" r:id="rId16"/>
    <p:sldId id="327" r:id="rId17"/>
    <p:sldId id="359" r:id="rId18"/>
    <p:sldId id="320" r:id="rId19"/>
    <p:sldId id="393" r:id="rId20"/>
    <p:sldId id="376" r:id="rId21"/>
    <p:sldId id="318" r:id="rId22"/>
    <p:sldId id="336" r:id="rId23"/>
    <p:sldId id="347" r:id="rId24"/>
    <p:sldId id="362" r:id="rId25"/>
    <p:sldId id="363" r:id="rId26"/>
    <p:sldId id="364" r:id="rId27"/>
    <p:sldId id="314" r:id="rId28"/>
    <p:sldId id="348" r:id="rId29"/>
    <p:sldId id="285" r:id="rId30"/>
    <p:sldId id="287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9593" autoAdjust="0"/>
  </p:normalViewPr>
  <p:slideViewPr>
    <p:cSldViewPr snapToGrid="0">
      <p:cViewPr varScale="1">
        <p:scale>
          <a:sx n="38" d="100"/>
          <a:sy n="38" d="100"/>
        </p:scale>
        <p:origin x="-72" y="-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3542" y="359229"/>
            <a:ext cx="3460314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6356" y="391886"/>
            <a:ext cx="354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、葡萄沟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6078" y="1097280"/>
            <a:ext cx="3374649" cy="7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665017" y="1131570"/>
            <a:ext cx="2992583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熟记生字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3" y="1465812"/>
            <a:ext cx="11122429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词语：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种花   种子   好人    好客   分开   天分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一份   搭车   摘葡萄  凉棚   朋友   味道   未来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242455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生字书写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2660188" y="2258580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坡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9822354" y="4519756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利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653482" y="2314286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起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7653887" y="4479002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市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5220911" y="2297661"/>
            <a:ext cx="1370330" cy="1322105"/>
            <a:chOff x="-955824" y="1697380"/>
            <a:chExt cx="1887537" cy="1911459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枝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2454" y="1557655"/>
            <a:ext cx="1146186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 </a:t>
            </a:r>
            <a:r>
              <a:rPr lang="en-US" altLang="zh-CN" sz="4000" b="1" dirty="0" err="1" smtClean="0">
                <a:sym typeface="+mn-ea"/>
              </a:rPr>
              <a:t>fèn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pō</a:t>
            </a:r>
            <a:r>
              <a:rPr lang="en-US" altLang="zh-CN" sz="4000" b="1" dirty="0" smtClean="0">
                <a:sym typeface="+mn-ea"/>
              </a:rPr>
              <a:t>                 zh</a:t>
            </a:r>
            <a:r>
              <a:rPr lang="en-US" altLang="zh-CN" sz="4000" b="1" dirty="0" err="1" smtClean="0">
                <a:sym typeface="+mn-ea"/>
              </a:rPr>
              <a:t>ī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qǐ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kè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495300" y="3637915"/>
            <a:ext cx="10958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 lǎo            shōu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chéng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shì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lì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9949180" y="2294890"/>
            <a:ext cx="1370330" cy="1310675"/>
            <a:chOff x="-955824" y="1697380"/>
            <a:chExt cx="1887537" cy="1894933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客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19"/>
          <p:cNvGrpSpPr/>
          <p:nvPr/>
        </p:nvGrpSpPr>
        <p:grpSpPr>
          <a:xfrm>
            <a:off x="5094489" y="4537536"/>
            <a:ext cx="1370330" cy="1323474"/>
            <a:chOff x="-955824" y="1697380"/>
            <a:chExt cx="1887537" cy="1913438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2533131" y="4537653"/>
            <a:ext cx="1370330" cy="1323474"/>
            <a:chOff x="-955824" y="1697380"/>
            <a:chExt cx="1887537" cy="1913438"/>
          </a:xfrm>
        </p:grpSpPr>
        <p:pic>
          <p:nvPicPr>
            <p:cNvPr id="36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收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8416" y="4537653"/>
            <a:ext cx="1370330" cy="1322105"/>
            <a:chOff x="-955824" y="1697380"/>
            <a:chExt cx="1887537" cy="1911459"/>
          </a:xfrm>
        </p:grpSpPr>
        <p:pic>
          <p:nvPicPr>
            <p:cNvPr id="2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识字方法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268" y="1781696"/>
            <a:ext cx="10939549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氵：沟    谈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多音字：种    好    分   干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形近字：枝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支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搭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摘    份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   利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梨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够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句    成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城    味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未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注意事项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407" y="1781696"/>
            <a:ext cx="952638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“份”注意第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笔，是捺，不是点。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“利”注意左边的“禾”部最后一笔是点。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“城”注意右边的“成”字的书写。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9258" y="1352715"/>
            <a:ext cx="11538066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 smtClean="0"/>
              <a:t>   葡萄沟</a:t>
            </a:r>
            <a:endParaRPr lang="en-US" altLang="zh-CN" sz="4400" b="1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多音字：种    好    分   干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形近字：枝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支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搭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摘    份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   利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梨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够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句    成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城    味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未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份   坡   枝   起   客  老   收   城   市   利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7557" y="1734590"/>
            <a:ext cx="11180617" cy="410094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787411"/>
            <a:ext cx="10860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一、给生字手拉手。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葡萄           用                 凉            水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产             子                 搭            味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利             干                 淡            棚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梨             下                 够            道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留             地                 味            车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95302" y="2743200"/>
            <a:ext cx="1928553" cy="134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96291" y="3541222"/>
            <a:ext cx="2377440" cy="1795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496291" y="2959331"/>
            <a:ext cx="2327564" cy="114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496291" y="3591098"/>
            <a:ext cx="2344189" cy="119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562793" y="4721629"/>
            <a:ext cx="2227811" cy="631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531331" y="2809702"/>
            <a:ext cx="2128058" cy="124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647709" y="3408218"/>
            <a:ext cx="2261062" cy="197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564582" y="2942705"/>
            <a:ext cx="2211185" cy="1213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547956" y="3541222"/>
            <a:ext cx="2277688" cy="119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498080" y="4738255"/>
            <a:ext cx="2261062" cy="68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0808" y="1496290"/>
            <a:ext cx="11180617" cy="497101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70" y="1362265"/>
            <a:ext cx="10956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二、辨析下列生字。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种      </a:t>
            </a:r>
            <a:r>
              <a:rPr lang="en-US" altLang="zh-CN" sz="2800" dirty="0" err="1" smtClean="0"/>
              <a:t>zhòng</a:t>
            </a:r>
            <a:r>
              <a:rPr lang="zh-CN" altLang="en-US" sz="2800" dirty="0" smtClean="0"/>
              <a:t> （</a:t>
            </a:r>
            <a:r>
              <a:rPr lang="zh-CN" altLang="en-US" sz="2800" dirty="0" smtClean="0">
                <a:solidFill>
                  <a:srgbClr val="0070C0"/>
                </a:solidFill>
              </a:rPr>
              <a:t>种植</a:t>
            </a:r>
            <a:r>
              <a:rPr lang="zh-CN" altLang="en-US" sz="2800" dirty="0" smtClean="0"/>
              <a:t>）                                好      </a:t>
            </a:r>
            <a:r>
              <a:rPr lang="en-US" altLang="zh-CN" sz="2800" dirty="0" err="1" smtClean="0"/>
              <a:t>hào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好学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     </a:t>
            </a:r>
            <a:r>
              <a:rPr lang="en-US" altLang="zh-CN" sz="2800" dirty="0" err="1" smtClean="0"/>
              <a:t>zhǒng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种子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                                           </a:t>
            </a:r>
            <a:r>
              <a:rPr lang="en-US" altLang="zh-CN" sz="2800" dirty="0" err="1" smtClean="0"/>
              <a:t>hǎo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好人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分     </a:t>
            </a:r>
            <a:r>
              <a:rPr lang="en-US" altLang="zh-CN" sz="2800" dirty="0" smtClean="0"/>
              <a:t>f </a:t>
            </a:r>
            <a:r>
              <a:rPr lang="en-US" altLang="zh-CN" sz="2800" dirty="0" err="1" smtClean="0"/>
              <a:t>ēn</a:t>
            </a:r>
            <a:r>
              <a:rPr lang="zh-CN" altLang="en-US" sz="2800" dirty="0" smtClean="0"/>
              <a:t>  （</a:t>
            </a:r>
            <a:r>
              <a:rPr lang="zh-CN" altLang="en-US" sz="2800" dirty="0" smtClean="0">
                <a:solidFill>
                  <a:srgbClr val="0070C0"/>
                </a:solidFill>
              </a:rPr>
              <a:t>分开</a:t>
            </a:r>
            <a:r>
              <a:rPr lang="zh-CN" altLang="en-US" sz="2800" dirty="0" smtClean="0"/>
              <a:t>）                                    钉    </a:t>
            </a:r>
            <a:r>
              <a:rPr lang="en-US" altLang="zh-CN" sz="2800" dirty="0" smtClean="0"/>
              <a:t>d </a:t>
            </a:r>
            <a:r>
              <a:rPr lang="en-US" altLang="zh-CN" sz="2800" dirty="0" err="1" smtClean="0"/>
              <a:t>īng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钉子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    f </a:t>
            </a:r>
            <a:r>
              <a:rPr lang="en-US" altLang="zh-CN" sz="2800" dirty="0" err="1" smtClean="0"/>
              <a:t>èn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成分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                                             d </a:t>
            </a:r>
            <a:r>
              <a:rPr lang="en-US" altLang="zh-CN" sz="2800" dirty="0" err="1" smtClean="0"/>
              <a:t>ìng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0070C0"/>
                </a:solidFill>
              </a:rPr>
              <a:t>钉箱子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三、照样子写词语。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一串串           </a:t>
            </a:r>
            <a:r>
              <a:rPr lang="zh-CN" altLang="en-US" sz="2800" dirty="0" smtClean="0">
                <a:solidFill>
                  <a:srgbClr val="0070C0"/>
                </a:solidFill>
              </a:rPr>
              <a:t>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一个个</a:t>
            </a:r>
            <a:r>
              <a:rPr lang="zh-CN" altLang="en-US" sz="2800" dirty="0" smtClean="0">
                <a:solidFill>
                  <a:srgbClr val="0070C0"/>
                </a:solidFill>
              </a:rPr>
              <a:t>              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一只只</a:t>
            </a:r>
            <a:r>
              <a:rPr lang="zh-CN" altLang="en-US" sz="2800" dirty="0" smtClean="0"/>
              <a:t>            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一条条</a:t>
            </a:r>
            <a:endParaRPr lang="en-US" altLang="zh-CN" sz="2800" u="sng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五光十色       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四</a:t>
            </a:r>
            <a:r>
              <a:rPr lang="zh-CN" altLang="en-US" sz="2800" dirty="0" smtClean="0"/>
              <a:t>面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八</a:t>
            </a:r>
            <a:r>
              <a:rPr lang="zh-CN" altLang="en-US" sz="2800" dirty="0" smtClean="0"/>
              <a:t>方          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七</a:t>
            </a:r>
            <a:r>
              <a:rPr lang="zh-CN" altLang="en-US" sz="2800" dirty="0" smtClean="0"/>
              <a:t>上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八</a:t>
            </a:r>
            <a:r>
              <a:rPr lang="zh-CN" altLang="en-US" sz="2800" dirty="0" smtClean="0"/>
              <a:t>下         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三</a:t>
            </a:r>
            <a:r>
              <a:rPr lang="zh-CN" altLang="en-US" sz="2800" dirty="0" smtClean="0"/>
              <a:t>头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六</a:t>
            </a:r>
            <a:r>
              <a:rPr lang="zh-CN" altLang="en-US" sz="2800" dirty="0" smtClean="0"/>
              <a:t>臂</a:t>
            </a:r>
            <a:endParaRPr lang="zh-CN" altLang="en-US" sz="2800" dirty="0"/>
          </a:p>
        </p:txBody>
      </p:sp>
      <p:sp>
        <p:nvSpPr>
          <p:cNvPr id="11" name="左大括号 10"/>
          <p:cNvSpPr/>
          <p:nvPr/>
        </p:nvSpPr>
        <p:spPr>
          <a:xfrm>
            <a:off x="1529542" y="2310938"/>
            <a:ext cx="162097" cy="814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7401099" y="2297084"/>
            <a:ext cx="162097" cy="814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7301345" y="3593869"/>
            <a:ext cx="162097" cy="814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1518459" y="3663142"/>
            <a:ext cx="162097" cy="814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3973" y="1219113"/>
            <a:ext cx="5693699" cy="424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242455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温故知新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2660188" y="2258580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坡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9822354" y="4519756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利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653482" y="2314286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起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7653887" y="4479002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市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5220911" y="2297661"/>
            <a:ext cx="1370330" cy="1322105"/>
            <a:chOff x="-955824" y="1697380"/>
            <a:chExt cx="1887537" cy="1911459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枝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2454" y="1557655"/>
            <a:ext cx="1146186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 </a:t>
            </a:r>
            <a:r>
              <a:rPr lang="en-US" altLang="zh-CN" sz="4000" b="1" dirty="0" err="1" smtClean="0">
                <a:sym typeface="+mn-ea"/>
              </a:rPr>
              <a:t>fèn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pō</a:t>
            </a:r>
            <a:r>
              <a:rPr lang="en-US" altLang="zh-CN" sz="4000" b="1" dirty="0" smtClean="0">
                <a:sym typeface="+mn-ea"/>
              </a:rPr>
              <a:t>                 zh</a:t>
            </a:r>
            <a:r>
              <a:rPr lang="en-US" altLang="zh-CN" sz="4000" b="1" dirty="0" err="1" smtClean="0">
                <a:sym typeface="+mn-ea"/>
              </a:rPr>
              <a:t>ī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qǐ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kè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495300" y="3637915"/>
            <a:ext cx="10958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 lǎo            shōu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chéng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shì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lì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9949180" y="2294890"/>
            <a:ext cx="1370330" cy="1310675"/>
            <a:chOff x="-955824" y="1697380"/>
            <a:chExt cx="1887537" cy="1894933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客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19"/>
          <p:cNvGrpSpPr/>
          <p:nvPr/>
        </p:nvGrpSpPr>
        <p:grpSpPr>
          <a:xfrm>
            <a:off x="5094489" y="4537536"/>
            <a:ext cx="1370330" cy="1323474"/>
            <a:chOff x="-955824" y="1697380"/>
            <a:chExt cx="1887537" cy="1913438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2533131" y="4537653"/>
            <a:ext cx="1370330" cy="1323474"/>
            <a:chOff x="-955824" y="1697380"/>
            <a:chExt cx="1887537" cy="1913438"/>
          </a:xfrm>
        </p:grpSpPr>
        <p:pic>
          <p:nvPicPr>
            <p:cNvPr id="36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收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8416" y="4537653"/>
            <a:ext cx="1370330" cy="1322105"/>
            <a:chOff x="-955824" y="1697380"/>
            <a:chExt cx="1887537" cy="1911459"/>
          </a:xfrm>
        </p:grpSpPr>
        <p:pic>
          <p:nvPicPr>
            <p:cNvPr id="2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温故知新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3" y="1465812"/>
            <a:ext cx="11122429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词语：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种花   种子   好人    好客   分开   天分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一份   搭车   摘葡萄  凉棚   朋友   味道   未来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925" y="1624916"/>
            <a:ext cx="113080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18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10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个生字，掌握多音字和形近字。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熟练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地朗读课文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，认识葡萄沟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理解课文重点词句，积累语言，感悟葡萄沟是个好地方。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2281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35457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286" y="1831170"/>
            <a:ext cx="113030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想一想：葡萄藤长什么样？葡萄又是什么时候成熟呢？</a:t>
            </a:r>
            <a:endParaRPr lang="en-US" altLang="zh-CN" sz="3600" b="1" dirty="0" smtClean="0"/>
          </a:p>
        </p:txBody>
      </p:sp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955" y="3313748"/>
            <a:ext cx="4689503" cy="33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513" y="1882536"/>
            <a:ext cx="6932815" cy="3886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阅读第二自然段：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①葡萄种在哪？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② 葡萄藤长什么样？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③葡萄什么时候成熟？有什么颜色？</a:t>
            </a:r>
            <a:endParaRPr lang="en-US" altLang="zh-CN" sz="3200" b="1" dirty="0" smtClean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0466" y="649000"/>
            <a:ext cx="5495581" cy="39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9942" y="1851956"/>
            <a:ext cx="8105331" cy="36489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梯田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3000" dirty="0" smtClean="0"/>
              <a:t>沿山坡开辟的梯状田地。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0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茂密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3000" dirty="0" smtClean="0"/>
              <a:t>植物茂盛繁密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0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凉棚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3000" dirty="0" smtClean="0"/>
              <a:t>夏天搭起来遮蔽太阳的棚。</a:t>
            </a:r>
            <a:endParaRPr lang="en-US" altLang="zh-CN" sz="3000" dirty="0" smtClean="0"/>
          </a:p>
          <a:p>
            <a:pPr>
              <a:lnSpc>
                <a:spcPct val="200000"/>
              </a:lnSpc>
            </a:pPr>
            <a:r>
              <a:rPr lang="en-US" altLang="zh-CN" sz="30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五光十色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：</a:t>
            </a:r>
            <a:r>
              <a:rPr lang="zh-CN" altLang="en-US" sz="3000" dirty="0" smtClean="0"/>
              <a:t>形容色彩鲜艳，花样繁多。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785" y="5659186"/>
            <a:ext cx="863734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说一说：为什么葡萄沟的葡萄长的这么好？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" y="1845513"/>
            <a:ext cx="5450186" cy="35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232" y="1853479"/>
            <a:ext cx="5604911" cy="351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022" y="2234340"/>
            <a:ext cx="567801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          那么多的葡萄，怎么吃得完呢？哪维吾尔族老乡有什么办法处理这些葡萄呢？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21199" y="260464"/>
            <a:ext cx="4966248" cy="32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495" y="3547088"/>
            <a:ext cx="4970578" cy="30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653" y="1735578"/>
            <a:ext cx="5445259" cy="3886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用自己的话说一说葡萄是怎么制成葡萄干的？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你们觉得葡萄沟是个怎样的地方？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7726" y="1722639"/>
            <a:ext cx="5399721" cy="359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213" y="2015924"/>
            <a:ext cx="9654714" cy="34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984" y="1570411"/>
            <a:ext cx="10905209" cy="4398126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15141" y="1552576"/>
            <a:ext cx="11071959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一、我会填。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新疆吐鲁番有个地方叫（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葡萄沟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）。那里（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盛产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）水果。五月有（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杏子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），七八月有（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香梨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）、（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蜜桃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）、（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沙果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），到了八九月份，人们最（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喜爱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）的葡萄成熟了。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二、照样子，写句子。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到了秋天，葡萄一大串一大串地挂在绿叶底下，有红的、白的、紫的、暗红的、淡绿的，五光十色，美丽极了。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4726" y="1588621"/>
            <a:ext cx="11180617" cy="4463044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1600200"/>
            <a:ext cx="107746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        春天到了，校园里的花都开了，有月季花，桃花，李子花，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梨花，迎春花，映山红，五颜六色，漂亮极了。</a:t>
            </a:r>
            <a:endParaRPr lang="en-US" altLang="zh-CN" sz="2800" u="sng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/>
              <a:t>       动物园里的动物真多，有熊猫、老虎、乌龟、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孔雀、锦鸡、天鹅，有趣极了。</a:t>
            </a:r>
            <a:endParaRPr lang="en-US" altLang="zh-CN" sz="2800" u="sng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三、画一画你心目中的葡萄树。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0352" y="1268991"/>
            <a:ext cx="5675732" cy="42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06507"/>
            <a:ext cx="4000500" cy="26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379" y="3657601"/>
            <a:ext cx="4000848" cy="269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105" y="4222865"/>
            <a:ext cx="3762895" cy="263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172" y="554699"/>
            <a:ext cx="4066944" cy="28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399114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8684" y="1340515"/>
            <a:ext cx="3683316" cy="271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034" y="5106787"/>
            <a:ext cx="7448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早穿棉袄午穿纱，抱着火炉吃西瓜。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08" y="1829753"/>
            <a:ext cx="35909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487" y="1585132"/>
            <a:ext cx="3840832" cy="26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1436" y="1620289"/>
            <a:ext cx="3582266" cy="25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02674" y="1370413"/>
            <a:ext cx="85535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说一说怎样理解“葡萄沟”。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 smtClean="0"/>
              <a:t>葡萄沟因盛产葡萄而出名。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沟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泛指水道，如沟渠、山沟、河沟等。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从课题中想知道什么？</a:t>
            </a:r>
            <a:endParaRPr lang="en-US" altLang="zh-CN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83824" y="1337162"/>
            <a:ext cx="74562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说一说：你从课题中想知道什么？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葡萄沟那里的葡萄怎样？</a:t>
            </a:r>
            <a:endParaRPr lang="en-US" altLang="zh-CN" sz="3600" b="1" dirty="0" smtClean="0"/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葡萄沟除了葡萄还有什么？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242455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沟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生字书写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2660188" y="2258580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产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890809" y="4546426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653482" y="2314286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6541367" y="4524722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够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5220911" y="2297661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梨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2454" y="1557655"/>
            <a:ext cx="1146186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gōu</a:t>
            </a:r>
            <a:r>
              <a:rPr lang="en-US" altLang="zh-CN" sz="4000" b="1" dirty="0" smtClean="0">
                <a:sym typeface="+mn-ea"/>
              </a:rPr>
              <a:t>              </a:t>
            </a:r>
            <a:r>
              <a:rPr lang="en-US" altLang="zh-CN" sz="4000" b="1" dirty="0" err="1" smtClean="0">
                <a:sym typeface="+mn-ea"/>
              </a:rPr>
              <a:t>chǎn</a:t>
            </a:r>
            <a:r>
              <a:rPr lang="en-US" altLang="zh-CN" sz="4000" b="1" dirty="0" smtClean="0">
                <a:sym typeface="+mn-ea"/>
              </a:rPr>
              <a:t>               l í                 </a:t>
            </a:r>
            <a:r>
              <a:rPr lang="en-US" altLang="zh-CN" sz="4000" b="1" dirty="0" err="1" smtClean="0">
                <a:sym typeface="+mn-ea"/>
              </a:rPr>
              <a:t>fèn</a:t>
            </a:r>
            <a:r>
              <a:rPr lang="en-US" altLang="zh-CN" sz="4000" b="1" dirty="0" smtClean="0">
                <a:sym typeface="+mn-ea"/>
              </a:rPr>
              <a:t>               zhī</a:t>
            </a:r>
            <a:endParaRPr lang="en-US" altLang="zh-CN" sz="4000" b="1" dirty="0" smtClean="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79171" y="3763010"/>
            <a:ext cx="8794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 dā                 dàn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gòu</a:t>
            </a:r>
            <a:r>
              <a:rPr lang="en-US" altLang="zh-CN" sz="4000" b="1" dirty="0" smtClean="0">
                <a:sym typeface="+mn-ea"/>
              </a:rPr>
              <a:t>              </a:t>
            </a:r>
            <a:r>
              <a:rPr lang="en-US" altLang="zh-CN" sz="4000" b="1" dirty="0" err="1" smtClean="0">
                <a:sym typeface="+mn-ea"/>
              </a:rPr>
              <a:t>hào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9949180" y="2294890"/>
            <a:ext cx="1370330" cy="1322105"/>
            <a:chOff x="-955824" y="1697380"/>
            <a:chExt cx="1887537" cy="1911458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枝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19"/>
          <p:cNvGrpSpPr/>
          <p:nvPr/>
        </p:nvGrpSpPr>
        <p:grpSpPr>
          <a:xfrm>
            <a:off x="4083569" y="4510866"/>
            <a:ext cx="1370330" cy="1323474"/>
            <a:chOff x="-955824" y="1697380"/>
            <a:chExt cx="1887537" cy="1913438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淡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1526021" y="4497013"/>
            <a:ext cx="1370330" cy="1322105"/>
            <a:chOff x="-955824" y="1697380"/>
            <a:chExt cx="1887537" cy="1911459"/>
          </a:xfrm>
        </p:grpSpPr>
        <p:pic>
          <p:nvPicPr>
            <p:cNvPr id="36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搭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收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1064145" y="4536267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钉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7012131" y="4612929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分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5768340" y="229108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市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097424" y="459122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利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333311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4643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shōu</a:t>
            </a:r>
            <a:r>
              <a:rPr lang="en-US" altLang="zh-CN" sz="4000" b="1" dirty="0" smtClean="0">
                <a:sym typeface="+mn-ea"/>
              </a:rPr>
              <a:t>           </a:t>
            </a:r>
            <a:r>
              <a:rPr lang="en-US" altLang="zh-CN" sz="4000" b="1" dirty="0" err="1" smtClean="0">
                <a:sym typeface="+mn-ea"/>
              </a:rPr>
              <a:t>chéng</a:t>
            </a:r>
            <a:r>
              <a:rPr lang="en-US" altLang="zh-CN" sz="4000" b="1" dirty="0" smtClean="0">
                <a:sym typeface="+mn-ea"/>
              </a:rPr>
              <a:t>            </a:t>
            </a:r>
            <a:r>
              <a:rPr lang="en-US" altLang="zh-CN" sz="4000" b="1" dirty="0" err="1" smtClean="0">
                <a:sym typeface="+mn-ea"/>
              </a:rPr>
              <a:t>shì</a:t>
            </a:r>
            <a:r>
              <a:rPr lang="en-US" altLang="zh-CN" sz="4000" b="1" dirty="0" smtClean="0">
                <a:sym typeface="+mn-ea"/>
              </a:rPr>
              <a:t>               gān             </a:t>
            </a:r>
            <a:r>
              <a:rPr lang="en-US" altLang="zh-CN" sz="4000" b="1" dirty="0" err="1" smtClean="0">
                <a:sym typeface="+mn-ea"/>
              </a:rPr>
              <a:t>liú</a:t>
            </a:r>
            <a:r>
              <a:rPr lang="en-US" altLang="zh-CN" sz="4000" b="1" dirty="0" smtClean="0">
                <a:sym typeface="+mn-ea"/>
              </a:rPr>
              <a:t> 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024255" y="3746385"/>
            <a:ext cx="106135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dīng</a:t>
            </a:r>
            <a:r>
              <a:rPr lang="en-US" altLang="zh-CN" sz="4000" b="1" dirty="0" smtClean="0">
                <a:sym typeface="+mn-ea"/>
              </a:rPr>
              <a:t>                     l ì                      </a:t>
            </a:r>
            <a:r>
              <a:rPr lang="en-US" altLang="zh-CN" sz="4000" b="1" dirty="0" err="1" smtClean="0">
                <a:sym typeface="+mn-ea"/>
              </a:rPr>
              <a:t>fèn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wèi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9940981" y="4615699"/>
            <a:ext cx="1370330" cy="1323474"/>
            <a:chOff x="-955824" y="1697380"/>
            <a:chExt cx="1887537" cy="1913438"/>
          </a:xfrm>
        </p:grpSpPr>
        <p:pic>
          <p:nvPicPr>
            <p:cNvPr id="3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味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7"/>
          <p:cNvGrpSpPr/>
          <p:nvPr/>
        </p:nvGrpSpPr>
        <p:grpSpPr>
          <a:xfrm>
            <a:off x="10267544" y="2290906"/>
            <a:ext cx="1370330" cy="1323474"/>
            <a:chOff x="-955824" y="1697380"/>
            <a:chExt cx="1887537" cy="1913438"/>
          </a:xfrm>
        </p:grpSpPr>
        <p:pic>
          <p:nvPicPr>
            <p:cNvPr id="4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留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7" name="组合 7"/>
          <p:cNvGrpSpPr/>
          <p:nvPr/>
        </p:nvGrpSpPr>
        <p:grpSpPr>
          <a:xfrm>
            <a:off x="8129499" y="2290906"/>
            <a:ext cx="1370330" cy="1322105"/>
            <a:chOff x="-955824" y="1697380"/>
            <a:chExt cx="1887537" cy="1911459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干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2519</Words>
  <Application>WPS 演示</Application>
  <PresentationFormat>自定义</PresentationFormat>
  <Paragraphs>234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107</cp:revision>
  <dcterms:created xsi:type="dcterms:W3CDTF">2016-12-11T09:55:00Z</dcterms:created>
  <dcterms:modified xsi:type="dcterms:W3CDTF">2017-08-24T20:36:05Z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