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59" r:id="rId6"/>
    <p:sldId id="360" r:id="rId7"/>
    <p:sldId id="368" r:id="rId8"/>
    <p:sldId id="369" r:id="rId9"/>
    <p:sldId id="321" r:id="rId10"/>
    <p:sldId id="370" r:id="rId11"/>
    <p:sldId id="264" r:id="rId12"/>
    <p:sldId id="311" r:id="rId13"/>
    <p:sldId id="346" r:id="rId14"/>
    <p:sldId id="371" r:id="rId15"/>
    <p:sldId id="320" r:id="rId16"/>
    <p:sldId id="364" r:id="rId17"/>
    <p:sldId id="365" r:id="rId18"/>
    <p:sldId id="372" r:id="rId19"/>
    <p:sldId id="366" r:id="rId20"/>
    <p:sldId id="318" r:id="rId21"/>
    <p:sldId id="373" r:id="rId22"/>
    <p:sldId id="374" r:id="rId23"/>
    <p:sldId id="336" r:id="rId24"/>
    <p:sldId id="314" r:id="rId25"/>
    <p:sldId id="348" r:id="rId26"/>
    <p:sldId id="287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72" y="-6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0413" y="342603"/>
            <a:ext cx="3526815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2857" y="391886"/>
            <a:ext cx="3610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、日月潭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2827" y="1121844"/>
            <a:ext cx="3457777" cy="25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823834" y="1098319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猜字谜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35431" y="1387038"/>
            <a:ext cx="5328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字谜：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夕阳西下大张口。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俪人离开不相伴。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             拜见君王。</a:t>
            </a:r>
            <a:endParaRPr lang="en-US" altLang="zh-CN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8859" y="5436524"/>
            <a:ext cx="495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+mn-ea"/>
              </a:rPr>
              <a:t>谜底：名     丽     现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80654" y="1701850"/>
            <a:ext cx="9775767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4400" b="1" dirty="0" smtClean="0"/>
              <a:t>日月潭</a:t>
            </a:r>
            <a:endParaRPr lang="en-US" altLang="zh-CN" sz="4400" b="1" dirty="0" smtClean="0"/>
          </a:p>
          <a:p>
            <a:pPr>
              <a:lnSpc>
                <a:spcPct val="250000"/>
              </a:lnSpc>
            </a:pPr>
            <a:r>
              <a:rPr lang="zh-CN" altLang="en-US" sz="3200" b="1" dirty="0" smtClean="0"/>
              <a:t>名       胜       迹        央        </a:t>
            </a:r>
            <a:r>
              <a:rPr lang="zh-CN" altLang="en-US" sz="3200" b="1" dirty="0" smtClean="0">
                <a:sym typeface="+mn-ea"/>
              </a:rPr>
              <a:t>丽</a:t>
            </a:r>
            <a:r>
              <a:rPr lang="zh-CN" altLang="en-US" sz="3200" b="1" dirty="0" smtClean="0"/>
              <a:t>        </a:t>
            </a:r>
            <a:r>
              <a:rPr lang="zh-CN" altLang="en-US" sz="3200" b="1" dirty="0" smtClean="0">
                <a:sym typeface="+mn-ea"/>
              </a:rPr>
              <a:t>华</a:t>
            </a:r>
            <a:r>
              <a:rPr lang="zh-CN" altLang="en-US" sz="3200" b="1" dirty="0" smtClean="0"/>
              <a:t>        展        现       披</a:t>
            </a:r>
            <a:endParaRPr lang="en-US" altLang="zh-CN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18705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255396"/>
            <a:ext cx="11065625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、连一连。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+mn-ea"/>
              </a:rPr>
              <a:t>     </a:t>
            </a:r>
            <a:r>
              <a:rPr lang="zh-CN" altLang="en-US" sz="2800" b="1" dirty="0" smtClean="0">
                <a:latin typeface="+mn-ea"/>
              </a:rPr>
              <a:t>童话       湖水       吸引      小刀        环绕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err="1" smtClean="0">
                <a:latin typeface="+mn-ea"/>
              </a:rPr>
              <a:t>     hú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shuǐ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en-US" altLang="zh-CN" sz="2800" dirty="0" err="1" smtClean="0">
                <a:latin typeface="+mn-ea"/>
              </a:rPr>
              <a:t>tóng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huà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en-US" altLang="zh-CN" sz="2800" dirty="0" err="1" smtClean="0">
                <a:latin typeface="+mn-ea"/>
              </a:rPr>
              <a:t>huán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rào</a:t>
            </a:r>
            <a:r>
              <a:rPr lang="en-US" altLang="zh-CN" sz="2800" dirty="0" smtClean="0">
                <a:latin typeface="+mn-ea"/>
              </a:rPr>
              <a:t>    </a:t>
            </a:r>
            <a:r>
              <a:rPr lang="en-US" altLang="zh-CN" sz="2800" dirty="0" err="1" smtClean="0">
                <a:latin typeface="+mn-ea"/>
              </a:rPr>
              <a:t>xī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yǐn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en-US" altLang="zh-CN" sz="2800" dirty="0" err="1" smtClean="0">
                <a:latin typeface="+mn-ea"/>
              </a:rPr>
              <a:t>xiǎo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 err="1" smtClean="0">
                <a:latin typeface="+mn-ea"/>
              </a:rPr>
              <a:t>dāo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二、比一比，再组词。</a:t>
            </a:r>
            <a:endParaRPr lang="en-US" altLang="zh-CN" sz="2800" b="1" dirty="0" smtClean="0">
              <a:latin typeface="+mn-ea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+mn-ea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远（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远方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      化（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变化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      坡（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土坡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     观（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观看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+mn-ea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+mn-ea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迹（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足迹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      华（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中华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      披（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披风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     现（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出现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+mn-ea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18705"/>
            <a:ext cx="11180617" cy="3435928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1065625" cy="311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三、在括号里天上合适的词。</a:t>
            </a:r>
            <a:endParaRPr lang="en-US" altLang="zh-CN" sz="2800" b="1" dirty="0" smtClean="0">
              <a:latin typeface="+mn-ea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800" b="1" dirty="0" smtClean="0">
                <a:latin typeface="+mn-ea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薄薄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）的雾 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圆圆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）的太阳  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弯弯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）的月亮</a:t>
            </a:r>
            <a:endParaRPr lang="en-US" altLang="zh-CN" sz="2800" b="1" dirty="0" smtClean="0">
              <a:latin typeface="+mn-ea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800" b="1" dirty="0" smtClean="0">
                <a:latin typeface="+mn-ea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碧绿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）的湖水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茂盛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）的树木  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楷体" panose="02010609060101010101" charset="-122"/>
              </a:rPr>
              <a:t>美丽</a:t>
            </a:r>
            <a:r>
              <a:rPr lang="zh-CN" altLang="en-US" sz="2800" b="1" dirty="0" smtClean="0">
                <a:latin typeface="+mn-ea"/>
                <a:ea typeface="楷体" panose="02010609060101010101" charset="-122"/>
              </a:rPr>
              <a:t>）的小岛</a:t>
            </a:r>
            <a:endParaRPr lang="en-US" altLang="zh-CN" sz="2800" b="1" dirty="0" smtClean="0">
              <a:latin typeface="+mn-ea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7317" y="1121612"/>
            <a:ext cx="6110112" cy="444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字词复习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284" y="1612670"/>
            <a:ext cx="97092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/>
              <a:t>日月潭             湖水            围绕            茂盛</a:t>
            </a:r>
            <a:endParaRPr lang="zh-CN" altLang="en-US" sz="3200" b="1" dirty="0" smtClean="0"/>
          </a:p>
          <a:p>
            <a:pPr>
              <a:lnSpc>
                <a:spcPct val="250000"/>
              </a:lnSpc>
            </a:pPr>
            <a:r>
              <a:rPr lang="zh-CN" altLang="en-US" sz="3200" b="1" dirty="0" smtClean="0"/>
              <a:t>名胜古迹        </a:t>
            </a:r>
            <a:r>
              <a:rPr lang="zh-CN" altLang="en-US" sz="3200" b="1" dirty="0" smtClean="0">
                <a:sym typeface="+mn-ea"/>
              </a:rPr>
              <a:t>中央            宝岛            华丽</a:t>
            </a:r>
            <a:endParaRPr lang="en-US" altLang="zh-CN" sz="3200" b="1" dirty="0" smtClean="0"/>
          </a:p>
          <a:p>
            <a:pPr>
              <a:lnSpc>
                <a:spcPct val="250000"/>
              </a:lnSpc>
            </a:pPr>
            <a:r>
              <a:rPr lang="zh-CN" altLang="en-US" sz="3200" b="1" dirty="0" smtClean="0"/>
              <a:t> 轻纱                童话           仙境             吸引              客人</a:t>
            </a:r>
            <a:endParaRPr lang="zh-CN" altLang="en-US" sz="3200" b="1" dirty="0"/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8" y="2211186"/>
            <a:ext cx="8611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思考：为什么叫日月潭？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0070C0"/>
                </a:solidFill>
              </a:rPr>
              <a:t>        日月潭名字来源：湖中央有个美丽的小岛，叫光华岛。小岛把湖水分成两半，北边像圆圆的太阳，叫日潭；那边像弯弯的月亮，叫月潭。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68677" y="0"/>
            <a:ext cx="4423323" cy="32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8059" y="1413164"/>
            <a:ext cx="6982689" cy="9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点击下方播放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日月潭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课文录音。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11432" y="2649249"/>
            <a:ext cx="5667549" cy="38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理解课文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5793" y="2060961"/>
            <a:ext cx="100505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4000" b="1" dirty="0" smtClean="0"/>
              <a:t>学习第</a:t>
            </a:r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自然段，说说从其中知道了些什么。</a:t>
            </a:r>
            <a:endParaRPr lang="en-US" altLang="zh-CN" sz="4000" b="1" dirty="0" smtClean="0"/>
          </a:p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从中可以了解日月潭的地理位置以及日月潭景色优美。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913" y="2410690"/>
            <a:ext cx="5974079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0070C0"/>
                </a:solidFill>
              </a:rPr>
              <a:t>结合课文，画一画自己心目中的日月潭，并与同学分享交流。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661" y="1908464"/>
            <a:ext cx="5295645" cy="307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797" y="1475287"/>
            <a:ext cx="113080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15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9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正确、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流利地朗读课文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，理解课文，了解日月潭，感受日月潭的美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背诵第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2～4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自然段。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  <a:endParaRPr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掌握课文重点词句，积累语言。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28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393" y="5473721"/>
            <a:ext cx="7514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你最喜欢什么时候的日月潭？为什么？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010" y="1633018"/>
            <a:ext cx="5332528" cy="335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517" y="1613362"/>
            <a:ext cx="5380672" cy="336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重点字词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033" y="5440383"/>
            <a:ext cx="9069608" cy="9314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群山围绕            点点灯光           隐隐约约         清晰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6435" y="217257"/>
            <a:ext cx="3890317" cy="26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453" y="199505"/>
            <a:ext cx="3853987" cy="269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990" y="3092334"/>
            <a:ext cx="4265900" cy="25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9173" y="3107489"/>
            <a:ext cx="396733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重点字词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495206"/>
            <a:ext cx="556163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蒙蒙细雨           轻纱         朦胧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587" y="1278600"/>
            <a:ext cx="5931477" cy="40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952" y="1474902"/>
            <a:ext cx="9079679" cy="45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5984" y="1354281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14647" y="1303194"/>
            <a:ext cx="111052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、我会填。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湖中央有个（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美丽的小岛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），叫（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光华岛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）。小岛把湖水分成（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两半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），北边像（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圆圆的太阳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），叫（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日潭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）；南边像（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弯弯的月亮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），叫（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月潭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二、我会积累词语。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群山（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环绕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 太阳（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高照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树木（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茂盛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湖水（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碧绿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名（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胜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）古（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迹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隐隐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）约约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蒙蒙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）细雨    风光（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秀丽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三、我会说美景，向父母讲一讲日月潭的美景。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0569" y="1221365"/>
            <a:ext cx="5767535" cy="41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新课导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1" y="2475709"/>
            <a:ext cx="4206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400" b="1" dirty="0" smtClean="0"/>
              <a:t>有人去过日月潭吗？它为什么叫日月潭？</a:t>
            </a:r>
            <a:endParaRPr lang="en-US" altLang="zh-CN" sz="3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16248" y="1197896"/>
            <a:ext cx="6772188" cy="46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9404" y="1846910"/>
            <a:ext cx="636606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 smtClean="0"/>
              <a:t>从课题中知道了什么？你还想知道什么？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它和水有关；日月潭的地理位置、名字来源、景色如何……</a:t>
            </a:r>
            <a:endParaRPr lang="en-US" altLang="zh-CN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9902" y="1793817"/>
            <a:ext cx="4872998" cy="34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9360" y="5539740"/>
            <a:ext cx="1981200" cy="1478280"/>
          </a:xfrm>
          <a:prstGeom prst="rect">
            <a:avLst/>
          </a:prstGeom>
        </p:spPr>
      </p:pic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1760" y="56921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潭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2360930" y="4469765"/>
            <a:ext cx="1370330" cy="1322105"/>
            <a:chOff x="-955824" y="1697380"/>
            <a:chExt cx="1887537" cy="1911459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盛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408670" y="4479925"/>
            <a:ext cx="1370330" cy="1322105"/>
            <a:chOff x="-955824" y="1697380"/>
            <a:chExt cx="1887537" cy="1911459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胜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绕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410835" y="4474845"/>
            <a:ext cx="1370330" cy="1322105"/>
            <a:chOff x="-955824" y="1697380"/>
            <a:chExt cx="1887537" cy="191145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4" y="1697430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围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湖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599" y="1557655"/>
            <a:ext cx="1063059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tán</a:t>
            </a:r>
            <a:r>
              <a:rPr lang="en-US" altLang="zh-CN" sz="4000" b="1" dirty="0" smtClean="0">
                <a:sym typeface="+mn-ea"/>
              </a:rPr>
              <a:t>                     </a:t>
            </a:r>
            <a:r>
              <a:rPr lang="en-US" altLang="zh-CN" sz="4000" b="1" dirty="0" err="1" smtClean="0">
                <a:sym typeface="+mn-ea"/>
              </a:rPr>
              <a:t>hú</a:t>
            </a:r>
            <a:r>
              <a:rPr lang="en-US" altLang="zh-CN" sz="4000" b="1" dirty="0" smtClean="0">
                <a:sym typeface="+mn-ea"/>
              </a:rPr>
              <a:t>                      </a:t>
            </a:r>
            <a:r>
              <a:rPr lang="en-US" altLang="zh-CN" sz="4000" b="1" dirty="0" err="1" smtClean="0">
                <a:sym typeface="+mn-ea"/>
              </a:rPr>
              <a:t>rào</a:t>
            </a:r>
            <a:r>
              <a:rPr lang="en-US" altLang="zh-CN" sz="4000" b="1" dirty="0" smtClean="0">
                <a:sym typeface="+mn-ea"/>
              </a:rPr>
              <a:t>                 mào 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337666" y="3763010"/>
            <a:ext cx="79036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shèng</a:t>
            </a:r>
            <a:r>
              <a:rPr lang="en-US" altLang="zh-CN" sz="4000" b="1" dirty="0" smtClean="0">
                <a:sym typeface="+mn-ea"/>
              </a:rPr>
              <a:t>                 </a:t>
            </a:r>
            <a:r>
              <a:rPr lang="en-US" altLang="zh-CN" sz="4000" b="1" dirty="0" err="1" smtClean="0">
                <a:sym typeface="+mn-ea"/>
              </a:rPr>
              <a:t>wéi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shèng</a:t>
            </a:r>
            <a:endParaRPr lang="en-US" altLang="zh-CN" sz="4000" b="1" dirty="0">
              <a:sym typeface="+mn-ea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grpSp>
        <p:nvGrpSpPr>
          <p:cNvPr id="15" name="组合 16"/>
          <p:cNvGrpSpPr/>
          <p:nvPr/>
        </p:nvGrpSpPr>
        <p:grpSpPr>
          <a:xfrm>
            <a:off x="9949180" y="2294890"/>
            <a:ext cx="1370330" cy="1322105"/>
            <a:chOff x="-955824" y="1697380"/>
            <a:chExt cx="1887537" cy="1911459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茂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2105"/>
            <a:chOff x="-955824" y="1697380"/>
            <a:chExt cx="1887537" cy="1911459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央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1064145" y="4536267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童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7012131" y="4612929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引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22105"/>
            <a:chOff x="-955824" y="1697380"/>
            <a:chExt cx="1887537" cy="1911459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华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097424" y="4591223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境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2105"/>
            <a:chOff x="-955824" y="1697380"/>
            <a:chExt cx="1887537" cy="1911459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岛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4643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yāng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dǎo                   </a:t>
            </a:r>
            <a:r>
              <a:rPr lang="en-US" altLang="zh-CN" sz="4000" b="1" dirty="0" err="1" smtClean="0">
                <a:sym typeface="+mn-ea"/>
              </a:rPr>
              <a:t>huá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shā</a:t>
            </a:r>
            <a:r>
              <a:rPr lang="en-US" altLang="zh-CN" sz="4000" b="1" dirty="0" smtClean="0">
                <a:sym typeface="+mn-ea"/>
              </a:rPr>
              <a:t>                                         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024255" y="3746385"/>
            <a:ext cx="1061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tóng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jìng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yǐn</a:t>
            </a:r>
            <a:r>
              <a:rPr lang="en-US" altLang="zh-CN" sz="4000" b="1" dirty="0" smtClean="0">
                <a:sym typeface="+mn-ea"/>
              </a:rPr>
              <a:t>                     </a:t>
            </a:r>
            <a:r>
              <a:rPr lang="en-US" altLang="zh-CN" sz="4000" b="1" dirty="0" err="1" smtClean="0">
                <a:sym typeface="+mn-ea"/>
              </a:rPr>
              <a:t>kè</a:t>
            </a:r>
            <a:r>
              <a:rPr lang="en-US" altLang="zh-CN" sz="4000" b="1" dirty="0" smtClean="0">
                <a:sym typeface="+mn-ea"/>
              </a:rPr>
              <a:t> 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9940981" y="4615699"/>
            <a:ext cx="1370330" cy="1323474"/>
            <a:chOff x="-955824" y="1697380"/>
            <a:chExt cx="1887537" cy="1913438"/>
          </a:xfrm>
        </p:grpSpPr>
        <p:pic>
          <p:nvPicPr>
            <p:cNvPr id="3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客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组合 7"/>
          <p:cNvGrpSpPr/>
          <p:nvPr/>
        </p:nvGrpSpPr>
        <p:grpSpPr>
          <a:xfrm>
            <a:off x="10026879" y="2290906"/>
            <a:ext cx="1370330" cy="1323474"/>
            <a:chOff x="-955824" y="1697380"/>
            <a:chExt cx="1887537" cy="1913438"/>
          </a:xfrm>
        </p:grpSpPr>
        <p:pic>
          <p:nvPicPr>
            <p:cNvPr id="4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纱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识字方法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138" y="1598815"/>
            <a:ext cx="10458796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氵：</a:t>
            </a:r>
            <a:r>
              <a:rPr lang="zh-CN" altLang="en-US" sz="3600" dirty="0" smtClean="0">
                <a:latin typeface="+mn-ea"/>
              </a:rPr>
              <a:t>潭     湖          </a:t>
            </a:r>
            <a:r>
              <a:rPr lang="zh-CN" altLang="en-US" sz="3600" b="1" dirty="0" smtClean="0">
                <a:latin typeface="+mn-ea"/>
              </a:rPr>
              <a:t>纟：</a:t>
            </a:r>
            <a:r>
              <a:rPr lang="zh-CN" altLang="en-US" sz="3600" dirty="0" smtClean="0">
                <a:latin typeface="+mn-ea"/>
              </a:rPr>
              <a:t>绕     纱</a:t>
            </a:r>
            <a:endParaRPr lang="en-US" altLang="zh-CN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“加一加”：</a:t>
            </a:r>
            <a:r>
              <a:rPr lang="zh-CN" altLang="en-US" sz="3600" dirty="0" smtClean="0">
                <a:latin typeface="+mn-ea"/>
              </a:rPr>
              <a:t>月</a:t>
            </a:r>
            <a:r>
              <a:rPr lang="en-US" altLang="zh-CN" sz="3600" dirty="0" smtClean="0">
                <a:latin typeface="+mn-ea"/>
              </a:rPr>
              <a:t>+</a:t>
            </a:r>
            <a:r>
              <a:rPr lang="zh-CN" altLang="en-US" sz="3600" dirty="0" smtClean="0">
                <a:latin typeface="+mn-ea"/>
              </a:rPr>
              <a:t>生</a:t>
            </a:r>
            <a:r>
              <a:rPr lang="en-US" altLang="zh-CN" sz="3600" dirty="0" smtClean="0">
                <a:latin typeface="+mn-ea"/>
              </a:rPr>
              <a:t>=</a:t>
            </a:r>
            <a:r>
              <a:rPr lang="zh-CN" altLang="en-US" sz="3600" dirty="0" smtClean="0">
                <a:latin typeface="+mn-ea"/>
              </a:rPr>
              <a:t>胜    化</a:t>
            </a:r>
            <a:r>
              <a:rPr lang="en-US" altLang="zh-CN" sz="3600" dirty="0" smtClean="0">
                <a:latin typeface="+mn-ea"/>
              </a:rPr>
              <a:t>+</a:t>
            </a:r>
            <a:r>
              <a:rPr lang="zh-CN" altLang="en-US" sz="3600" dirty="0" smtClean="0">
                <a:latin typeface="+mn-ea"/>
              </a:rPr>
              <a:t>十</a:t>
            </a:r>
            <a:r>
              <a:rPr lang="en-US" altLang="zh-CN" sz="3600" dirty="0" smtClean="0">
                <a:latin typeface="+mn-ea"/>
              </a:rPr>
              <a:t>=</a:t>
            </a:r>
            <a:r>
              <a:rPr lang="zh-CN" altLang="en-US" sz="3600" dirty="0" smtClean="0">
                <a:latin typeface="+mn-ea"/>
              </a:rPr>
              <a:t>华    立</a:t>
            </a:r>
            <a:r>
              <a:rPr lang="en-US" altLang="zh-CN" sz="3600" dirty="0" smtClean="0">
                <a:latin typeface="+mn-ea"/>
              </a:rPr>
              <a:t>+</a:t>
            </a:r>
            <a:r>
              <a:rPr lang="zh-CN" altLang="en-US" sz="3600" dirty="0" smtClean="0">
                <a:latin typeface="+mn-ea"/>
              </a:rPr>
              <a:t>里</a:t>
            </a:r>
            <a:r>
              <a:rPr lang="en-US" altLang="zh-CN" sz="3600" dirty="0" smtClean="0">
                <a:latin typeface="+mn-ea"/>
              </a:rPr>
              <a:t>=</a:t>
            </a:r>
            <a:r>
              <a:rPr lang="zh-CN" altLang="en-US" sz="3600" dirty="0" smtClean="0">
                <a:latin typeface="+mn-ea"/>
              </a:rPr>
              <a:t>童</a:t>
            </a:r>
            <a:endParaRPr lang="en-US" altLang="zh-CN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同音字：</a:t>
            </a:r>
            <a:r>
              <a:rPr lang="zh-CN" altLang="en-US" sz="3600" dirty="0" smtClean="0">
                <a:latin typeface="+mn-ea"/>
              </a:rPr>
              <a:t>围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为      央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秧      </a:t>
            </a:r>
            <a:endParaRPr lang="en-US" altLang="zh-CN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+mn-ea"/>
              </a:rPr>
              <a:t>        </a:t>
            </a:r>
            <a:r>
              <a:rPr lang="zh-CN" altLang="en-US" sz="3600" dirty="0" smtClean="0">
                <a:latin typeface="+mn-ea"/>
              </a:rPr>
              <a:t>课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克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客</a:t>
            </a:r>
            <a:endParaRPr lang="en-US" altLang="zh-CN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形近字：</a:t>
            </a:r>
            <a:r>
              <a:rPr lang="zh-CN" altLang="en-US" sz="3600" dirty="0" smtClean="0">
                <a:latin typeface="+mn-ea"/>
              </a:rPr>
              <a:t>鸟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乌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岛       镜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境</a:t>
            </a:r>
            <a:r>
              <a:rPr lang="en-US" altLang="zh-CN" sz="3600" dirty="0" smtClean="0">
                <a:latin typeface="+mn-ea"/>
              </a:rPr>
              <a:t>——</a:t>
            </a:r>
            <a:r>
              <a:rPr lang="zh-CN" altLang="en-US" sz="3600" dirty="0" smtClean="0">
                <a:latin typeface="+mn-ea"/>
              </a:rPr>
              <a:t>竟</a:t>
            </a:r>
            <a:endParaRPr lang="zh-CN" altLang="en-US" sz="3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791095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名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自主识字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1064145" y="4536267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华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7012131" y="4612929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现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869612" y="2297661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央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097424" y="4591223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展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3142731" y="2264410"/>
            <a:ext cx="1370330" cy="1323474"/>
            <a:chOff x="-955824" y="1697380"/>
            <a:chExt cx="1887537" cy="1913439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胜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47898" y="1557655"/>
            <a:ext cx="1060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míng</a:t>
            </a:r>
            <a:r>
              <a:rPr lang="en-US" altLang="zh-CN" sz="4000" b="1" dirty="0" smtClean="0">
                <a:sym typeface="+mn-ea"/>
              </a:rPr>
              <a:t>          </a:t>
            </a:r>
            <a:r>
              <a:rPr lang="en-US" altLang="zh-CN" sz="4000" b="1" dirty="0" err="1" smtClean="0">
                <a:sym typeface="+mn-ea"/>
              </a:rPr>
              <a:t>shèng</a:t>
            </a:r>
            <a:r>
              <a:rPr lang="en-US" altLang="zh-CN" sz="4000" b="1" dirty="0" smtClean="0">
                <a:sym typeface="+mn-ea"/>
              </a:rPr>
              <a:t>              </a:t>
            </a:r>
            <a:r>
              <a:rPr lang="en-US" altLang="zh-CN" sz="4000" b="1" dirty="0" err="1" smtClean="0">
                <a:sym typeface="+mn-ea"/>
              </a:rPr>
              <a:t>jì</a:t>
            </a:r>
            <a:r>
              <a:rPr lang="en-US" altLang="zh-CN" sz="4000" b="1" dirty="0" smtClean="0">
                <a:sym typeface="+mn-ea"/>
              </a:rPr>
              <a:t>                </a:t>
            </a:r>
            <a:r>
              <a:rPr lang="en-US" altLang="zh-CN" sz="4000" b="1" dirty="0" err="1" smtClean="0">
                <a:sym typeface="+mn-ea"/>
              </a:rPr>
              <a:t>yāng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lì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024255" y="3746385"/>
            <a:ext cx="1061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huá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zhǎn</a:t>
            </a:r>
            <a:r>
              <a:rPr lang="en-US" altLang="zh-CN" sz="4000" b="1" dirty="0" smtClean="0">
                <a:sym typeface="+mn-ea"/>
              </a:rPr>
              <a:t>                 </a:t>
            </a:r>
            <a:r>
              <a:rPr lang="en-US" altLang="zh-CN" sz="4000" b="1" dirty="0" err="1" smtClean="0">
                <a:sym typeface="+mn-ea"/>
              </a:rPr>
              <a:t>xiàn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pī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9940981" y="4615699"/>
            <a:ext cx="1370330" cy="1323474"/>
            <a:chOff x="-955824" y="1697380"/>
            <a:chExt cx="1887537" cy="1913438"/>
          </a:xfrm>
        </p:grpSpPr>
        <p:pic>
          <p:nvPicPr>
            <p:cNvPr id="3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披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6" name="组合 7"/>
          <p:cNvGrpSpPr/>
          <p:nvPr/>
        </p:nvGrpSpPr>
        <p:grpSpPr>
          <a:xfrm>
            <a:off x="10026879" y="2290906"/>
            <a:ext cx="1370330" cy="1323474"/>
            <a:chOff x="-955824" y="1697380"/>
            <a:chExt cx="1887537" cy="1913438"/>
          </a:xfrm>
        </p:grpSpPr>
        <p:pic>
          <p:nvPicPr>
            <p:cNvPr id="4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78318" y="2267181"/>
            <a:ext cx="1370330" cy="1323474"/>
            <a:chOff x="-955824" y="1697380"/>
            <a:chExt cx="1887537" cy="1913438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迹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演示</Application>
  <PresentationFormat>自定义</PresentationFormat>
  <Paragraphs>175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69</cp:revision>
  <dcterms:created xsi:type="dcterms:W3CDTF">2016-12-11T09:55:00Z</dcterms:created>
  <dcterms:modified xsi:type="dcterms:W3CDTF">2017-08-24T20:15:25Z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